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1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B8FE50-66EE-4285-B814-5855EE6D024C}" v="5" dt="2021-03-22T08:58:05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50" d="100"/>
          <a:sy n="50" d="100"/>
        </p:scale>
        <p:origin x="-141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osi" userId="5fa07a762244c509" providerId="LiveId" clId="{DAB8FE50-66EE-4285-B814-5855EE6D024C}"/>
    <pc:docChg chg="custSel addSld delSld modSld sldOrd">
      <pc:chgData name="Marco Cosi" userId="5fa07a762244c509" providerId="LiveId" clId="{DAB8FE50-66EE-4285-B814-5855EE6D024C}" dt="2021-03-22T09:02:44.703" v="329" actId="2696"/>
      <pc:docMkLst>
        <pc:docMk/>
      </pc:docMkLst>
      <pc:sldChg chg="modSp mod">
        <pc:chgData name="Marco Cosi" userId="5fa07a762244c509" providerId="LiveId" clId="{DAB8FE50-66EE-4285-B814-5855EE6D024C}" dt="2021-03-22T08:47:06.113" v="34" actId="20577"/>
        <pc:sldMkLst>
          <pc:docMk/>
          <pc:sldMk cId="3477955491" sldId="256"/>
        </pc:sldMkLst>
        <pc:spChg chg="mod">
          <ac:chgData name="Marco Cosi" userId="5fa07a762244c509" providerId="LiveId" clId="{DAB8FE50-66EE-4285-B814-5855EE6D024C}" dt="2021-03-22T08:47:06.113" v="34" actId="20577"/>
          <ac:spMkLst>
            <pc:docMk/>
            <pc:sldMk cId="3477955491" sldId="256"/>
            <ac:spMk id="78" creationId="{166B115B-7655-4433-87DE-D60DA690D799}"/>
          </ac:spMkLst>
        </pc:spChg>
      </pc:sldChg>
      <pc:sldChg chg="modSp mod">
        <pc:chgData name="Marco Cosi" userId="5fa07a762244c509" providerId="LiveId" clId="{DAB8FE50-66EE-4285-B814-5855EE6D024C}" dt="2021-03-22T08:54:21.630" v="147" actId="20577"/>
        <pc:sldMkLst>
          <pc:docMk/>
          <pc:sldMk cId="4021218723" sldId="259"/>
        </pc:sldMkLst>
        <pc:spChg chg="mod">
          <ac:chgData name="Marco Cosi" userId="5fa07a762244c509" providerId="LiveId" clId="{DAB8FE50-66EE-4285-B814-5855EE6D024C}" dt="2021-03-22T08:54:21.630" v="147" actId="20577"/>
          <ac:spMkLst>
            <pc:docMk/>
            <pc:sldMk cId="4021218723" sldId="259"/>
            <ac:spMk id="16" creationId="{F5C39CC0-AD8B-4379-BFBF-73BA1A552F2A}"/>
          </ac:spMkLst>
        </pc:spChg>
      </pc:sldChg>
      <pc:sldChg chg="modSp mod">
        <pc:chgData name="Marco Cosi" userId="5fa07a762244c509" providerId="LiveId" clId="{DAB8FE50-66EE-4285-B814-5855EE6D024C}" dt="2021-03-22T08:54:58.899" v="185" actId="20577"/>
        <pc:sldMkLst>
          <pc:docMk/>
          <pc:sldMk cId="720109593" sldId="260"/>
        </pc:sldMkLst>
        <pc:spChg chg="mod">
          <ac:chgData name="Marco Cosi" userId="5fa07a762244c509" providerId="LiveId" clId="{DAB8FE50-66EE-4285-B814-5855EE6D024C}" dt="2021-03-22T08:54:58.899" v="185" actId="20577"/>
          <ac:spMkLst>
            <pc:docMk/>
            <pc:sldMk cId="720109593" sldId="260"/>
            <ac:spMk id="16" creationId="{F5C39CC0-AD8B-4379-BFBF-73BA1A552F2A}"/>
          </ac:spMkLst>
        </pc:spChg>
      </pc:sldChg>
      <pc:sldChg chg="modSp mod">
        <pc:chgData name="Marco Cosi" userId="5fa07a762244c509" providerId="LiveId" clId="{DAB8FE50-66EE-4285-B814-5855EE6D024C}" dt="2021-03-22T09:00:59.692" v="323" actId="1076"/>
        <pc:sldMkLst>
          <pc:docMk/>
          <pc:sldMk cId="40211629" sldId="262"/>
        </pc:sldMkLst>
        <pc:spChg chg="mod">
          <ac:chgData name="Marco Cosi" userId="5fa07a762244c509" providerId="LiveId" clId="{DAB8FE50-66EE-4285-B814-5855EE6D024C}" dt="2021-03-22T09:00:59.021" v="322" actId="207"/>
          <ac:spMkLst>
            <pc:docMk/>
            <pc:sldMk cId="40211629" sldId="262"/>
            <ac:spMk id="10" creationId="{2BCE26A6-B040-44C4-B0C5-1BA50D3871F9}"/>
          </ac:spMkLst>
        </pc:spChg>
        <pc:picChg chg="mod">
          <ac:chgData name="Marco Cosi" userId="5fa07a762244c509" providerId="LiveId" clId="{DAB8FE50-66EE-4285-B814-5855EE6D024C}" dt="2021-03-22T09:00:59.692" v="323" actId="1076"/>
          <ac:picMkLst>
            <pc:docMk/>
            <pc:sldMk cId="40211629" sldId="262"/>
            <ac:picMk id="144" creationId="{F8CEA6C0-50D2-439E-A862-2624598A056C}"/>
          </ac:picMkLst>
        </pc:picChg>
      </pc:sldChg>
      <pc:sldChg chg="addSp delSp modSp mod">
        <pc:chgData name="Marco Cosi" userId="5fa07a762244c509" providerId="LiveId" clId="{DAB8FE50-66EE-4285-B814-5855EE6D024C}" dt="2021-03-22T09:02:01.772" v="328" actId="1076"/>
        <pc:sldMkLst>
          <pc:docMk/>
          <pc:sldMk cId="800808261" sldId="263"/>
        </pc:sldMkLst>
        <pc:picChg chg="add mod">
          <ac:chgData name="Marco Cosi" userId="5fa07a762244c509" providerId="LiveId" clId="{DAB8FE50-66EE-4285-B814-5855EE6D024C}" dt="2021-03-22T09:02:01.772" v="328" actId="1076"/>
          <ac:picMkLst>
            <pc:docMk/>
            <pc:sldMk cId="800808261" sldId="263"/>
            <ac:picMk id="3" creationId="{24B1F12B-8F89-4C27-9A40-D4C8ED29F2FE}"/>
          </ac:picMkLst>
        </pc:picChg>
        <pc:picChg chg="del mod">
          <ac:chgData name="Marco Cosi" userId="5fa07a762244c509" providerId="LiveId" clId="{DAB8FE50-66EE-4285-B814-5855EE6D024C}" dt="2021-03-22T09:01:05.904" v="325" actId="478"/>
          <ac:picMkLst>
            <pc:docMk/>
            <pc:sldMk cId="800808261" sldId="263"/>
            <ac:picMk id="10" creationId="{2E3CC441-D4C4-49BF-BB61-1622877B4C7C}"/>
          </ac:picMkLst>
        </pc:picChg>
      </pc:sldChg>
      <pc:sldChg chg="modSp add del mod">
        <pc:chgData name="Marco Cosi" userId="5fa07a762244c509" providerId="LiveId" clId="{DAB8FE50-66EE-4285-B814-5855EE6D024C}" dt="2021-03-22T09:02:44.703" v="329" actId="2696"/>
        <pc:sldMkLst>
          <pc:docMk/>
          <pc:sldMk cId="3414889720" sldId="264"/>
        </pc:sldMkLst>
        <pc:spChg chg="mod">
          <ac:chgData name="Marco Cosi" userId="5fa07a762244c509" providerId="LiveId" clId="{DAB8FE50-66EE-4285-B814-5855EE6D024C}" dt="2021-03-22T08:53:06.132" v="133" actId="20577"/>
          <ac:spMkLst>
            <pc:docMk/>
            <pc:sldMk cId="3414889720" sldId="264"/>
            <ac:spMk id="16" creationId="{F5C39CC0-AD8B-4379-BFBF-73BA1A552F2A}"/>
          </ac:spMkLst>
        </pc:spChg>
        <pc:spChg chg="mod">
          <ac:chgData name="Marco Cosi" userId="5fa07a762244c509" providerId="LiveId" clId="{DAB8FE50-66EE-4285-B814-5855EE6D024C}" dt="2021-03-22T08:59:16.776" v="294" actId="20577"/>
          <ac:spMkLst>
            <pc:docMk/>
            <pc:sldMk cId="3414889720" sldId="264"/>
            <ac:spMk id="78" creationId="{166B115B-7655-4433-87DE-D60DA690D799}"/>
          </ac:spMkLst>
        </pc:spChg>
      </pc:sldChg>
      <pc:sldChg chg="modSp add del mod">
        <pc:chgData name="Marco Cosi" userId="5fa07a762244c509" providerId="LiveId" clId="{DAB8FE50-66EE-4285-B814-5855EE6D024C}" dt="2021-03-22T09:02:44.703" v="329" actId="2696"/>
        <pc:sldMkLst>
          <pc:docMk/>
          <pc:sldMk cId="2913228449" sldId="265"/>
        </pc:sldMkLst>
        <pc:spChg chg="mod">
          <ac:chgData name="Marco Cosi" userId="5fa07a762244c509" providerId="LiveId" clId="{DAB8FE50-66EE-4285-B814-5855EE6D024C}" dt="2021-03-22T08:58:29.707" v="292" actId="20577"/>
          <ac:spMkLst>
            <pc:docMk/>
            <pc:sldMk cId="2913228449" sldId="265"/>
            <ac:spMk id="78" creationId="{166B115B-7655-4433-87DE-D60DA690D799}"/>
          </ac:spMkLst>
        </pc:spChg>
      </pc:sldChg>
      <pc:sldChg chg="modSp add del mod">
        <pc:chgData name="Marco Cosi" userId="5fa07a762244c509" providerId="LiveId" clId="{DAB8FE50-66EE-4285-B814-5855EE6D024C}" dt="2021-03-22T08:58:01.805" v="267" actId="47"/>
        <pc:sldMkLst>
          <pc:docMk/>
          <pc:sldMk cId="3202910191" sldId="266"/>
        </pc:sldMkLst>
        <pc:spChg chg="mod">
          <ac:chgData name="Marco Cosi" userId="5fa07a762244c509" providerId="LiveId" clId="{DAB8FE50-66EE-4285-B814-5855EE6D024C}" dt="2021-03-22T08:53:55.401" v="136" actId="20577"/>
          <ac:spMkLst>
            <pc:docMk/>
            <pc:sldMk cId="3202910191" sldId="266"/>
            <ac:spMk id="16" creationId="{F5C39CC0-AD8B-4379-BFBF-73BA1A552F2A}"/>
          </ac:spMkLst>
        </pc:spChg>
      </pc:sldChg>
      <pc:sldChg chg="modSp add del mod ord">
        <pc:chgData name="Marco Cosi" userId="5fa07a762244c509" providerId="LiveId" clId="{DAB8FE50-66EE-4285-B814-5855EE6D024C}" dt="2021-03-22T09:02:44.703" v="329" actId="2696"/>
        <pc:sldMkLst>
          <pc:docMk/>
          <pc:sldMk cId="3699325119" sldId="267"/>
        </pc:sldMkLst>
        <pc:spChg chg="mod">
          <ac:chgData name="Marco Cosi" userId="5fa07a762244c509" providerId="LiveId" clId="{DAB8FE50-66EE-4285-B814-5855EE6D024C}" dt="2021-03-22T08:59:42.248" v="295"/>
          <ac:spMkLst>
            <pc:docMk/>
            <pc:sldMk cId="3699325119" sldId="267"/>
            <ac:spMk id="13" creationId="{D9D4285C-35E5-4CD2-B704-51329EAA929F}"/>
          </ac:spMkLst>
        </pc:spChg>
        <pc:spChg chg="mod">
          <ac:chgData name="Marco Cosi" userId="5fa07a762244c509" providerId="LiveId" clId="{DAB8FE50-66EE-4285-B814-5855EE6D024C}" dt="2021-03-22T08:57:41.596" v="266" actId="20577"/>
          <ac:spMkLst>
            <pc:docMk/>
            <pc:sldMk cId="3699325119" sldId="267"/>
            <ac:spMk id="16" creationId="{F5C39CC0-AD8B-4379-BFBF-73BA1A552F2A}"/>
          </ac:spMkLst>
        </pc:spChg>
      </pc:sldChg>
      <pc:sldChg chg="modSp add del mod">
        <pc:chgData name="Marco Cosi" userId="5fa07a762244c509" providerId="LiveId" clId="{DAB8FE50-66EE-4285-B814-5855EE6D024C}" dt="2021-03-22T09:02:44.703" v="329" actId="2696"/>
        <pc:sldMkLst>
          <pc:docMk/>
          <pc:sldMk cId="3565488417" sldId="268"/>
        </pc:sldMkLst>
        <pc:spChg chg="mod">
          <ac:chgData name="Marco Cosi" userId="5fa07a762244c509" providerId="LiveId" clId="{DAB8FE50-66EE-4285-B814-5855EE6D024C}" dt="2021-03-22T08:59:55.584" v="296"/>
          <ac:spMkLst>
            <pc:docMk/>
            <pc:sldMk cId="3565488417" sldId="268"/>
            <ac:spMk id="14" creationId="{D31EFB3F-86D1-4A90-A47C-4262CE2616D6}"/>
          </ac:spMkLst>
        </pc:spChg>
        <pc:spChg chg="mod">
          <ac:chgData name="Marco Cosi" userId="5fa07a762244c509" providerId="LiveId" clId="{DAB8FE50-66EE-4285-B814-5855EE6D024C}" dt="2021-03-22T08:58:15.262" v="282" actId="20577"/>
          <ac:spMkLst>
            <pc:docMk/>
            <pc:sldMk cId="3565488417" sldId="268"/>
            <ac:spMk id="16" creationId="{F5C39CC0-AD8B-4379-BFBF-73BA1A552F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8D7E1A-22D5-4685-A9CC-CA48D9C3D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DE22262-F978-4D96-A8D3-CAC86BCF9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2CA14E7-B91C-49B8-AF24-E8A213D1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AB2887-FCFC-4F9B-8634-95A3F3A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D6F7039-74F6-4FF3-8F74-6C18C977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30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BCEAC6-EB37-476D-AF21-07ADD2D6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5CDF539-4A9E-43A8-8A12-B05E7ED8D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1E9132D-88E3-49BF-8F9C-403B5EBC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AAD532C-144D-48D7-B179-981D596D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63CC4D8-F8B0-4173-98A5-EDE6B954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543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2C4ED0FE-FCDA-4CD0-98C6-F9D72597A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C648DA5-7A23-4187-BD97-25847B865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F4ED7BD-4CB2-468B-BA5A-D0687E23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F97D064-82D7-4FDD-A268-DFFC17A4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1A9EAE0-7983-41A6-9A3E-48DB883A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54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23B60C-1879-4A97-9291-11795BF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C90F655-40B7-4BFA-955E-2C5D43E9F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53C405-95C7-49DE-9F3B-70BBDCB6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2BF738E-AA40-483F-A588-5B27F746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7B2A6F8-0914-4BC6-B985-2BD40953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688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C0CFF1-6B36-4BCF-B9A9-262F408A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BE6BF1C-7C1A-4ECA-A3A2-A64FEECA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9FFBC4D-85E8-46A4-8434-DE1D0564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6C8DCDD-9012-4339-BB33-B8824A29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5C2437C-FFE1-42E4-85BF-41403889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719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2EC6B8-642D-459D-AF3D-44A3FF1B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C0C7E06-1E78-4F47-B980-7196CFC9A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96E1388-6CD8-4321-BD11-9D75CA3C7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8024EEA-F7C1-43B5-B783-1A16494F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20C47A1-FB0A-47F6-BBE0-43365856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9A65CA7-DA3A-4CA1-9832-35CD6F3F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671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F1D291-66EE-4AF8-8573-FC7479C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141287B-9344-42C2-AE6A-2AE50AD8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83CAD0E-D879-4E7B-BD00-75B7B536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A88270E-5439-40A4-902D-4719B5B3C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BF28A20-8F99-42FE-99B3-26BF1CA5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37EBC24-4BEB-4DCD-A8F1-F984F377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78EDCFF-FE5A-4FC1-A12A-58DD4125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C0DBB41-63DC-4A45-87D7-1DF17389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72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C1BDEC-874F-4CCB-9DC1-8B295546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C2C9B52-2E8E-4FA5-B849-49B9E37B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4F56CA-A75D-4563-AA26-A1591A5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FFBBFC4-733B-4BBB-BF86-7A2EF986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23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81F4D1-C87E-4BEC-A6BC-C88EE876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B38CDCB-1410-41A7-BDB5-CC22B6DB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2121B8E-6E23-4F2A-885C-AD92C644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788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A5AF24-7B64-4919-BEF8-FCC3C5C7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3B8BCD7-7483-43B9-931A-CB21D029C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C488D84-03A2-4231-9EC4-8C50F5284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16B5F0E-164F-40EF-A2FE-1A3AE442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D119760-41AC-4B1E-8829-12316353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3EE69F5-BB37-450C-9CB0-EF765F10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506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959804-1DF1-401D-B906-17238912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3AF9D49-E353-44B0-8ADD-804DB1CB8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EAA6FAA-7BC7-49DF-B2EC-610AB73C5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2774AD1-539D-4E3F-9CF6-01A6EAD5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DDB13BD-61B2-4E7F-8ABF-8B69AF99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873FE19-9573-4352-85B6-6FC68EBF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81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8109422-24FF-4C18-B658-3AAEB18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0B9E2BC-07D8-4451-BB93-6BCA9E12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D8B9486-A90E-482C-B828-8E68CFF86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0C8C-1C02-4EA8-A483-393F03AEC3EC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426A10E-8F21-4BBB-91E5-ACA071E71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BBE5F8D-9EC6-49E6-BD5B-32BD73BB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6F9D-DD9C-4179-AEA3-A689F62265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20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ercstandard.org/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hyperlink" Target="mailto:alpistone.mc@gmail.com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www.cngeologi.it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eurogeologists.e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4.jpe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673733D5-EB2E-42FD-9FA8-CB85E7E64D77}"/>
              </a:ext>
            </a:extLst>
          </p:cNvPr>
          <p:cNvGrpSpPr/>
          <p:nvPr/>
        </p:nvGrpSpPr>
        <p:grpSpPr>
          <a:xfrm>
            <a:off x="12701" y="0"/>
            <a:ext cx="12179299" cy="6858000"/>
            <a:chOff x="12701" y="0"/>
            <a:chExt cx="12179299" cy="6858000"/>
          </a:xfrm>
        </p:grpSpPr>
        <p:grpSp>
          <p:nvGrpSpPr>
            <p:cNvPr id="148" name="Gruppo 147">
              <a:extLst>
                <a:ext uri="{FF2B5EF4-FFF2-40B4-BE49-F238E27FC236}">
                  <a16:creationId xmlns:a16="http://schemas.microsoft.com/office/drawing/2014/main" xmlns="" id="{E337DBA1-6A81-462D-BDF6-5735FBE54032}"/>
                </a:ext>
              </a:extLst>
            </p:cNvPr>
            <p:cNvGrpSpPr/>
            <p:nvPr/>
          </p:nvGrpSpPr>
          <p:grpSpPr>
            <a:xfrm>
              <a:off x="12701" y="0"/>
              <a:ext cx="12179299" cy="6858000"/>
              <a:chOff x="12701" y="0"/>
              <a:chExt cx="12179299" cy="6858000"/>
            </a:xfrm>
          </p:grpSpPr>
          <p:pic>
            <p:nvPicPr>
              <p:cNvPr id="151" name="Immagine 150">
                <a:extLst>
                  <a:ext uri="{FF2B5EF4-FFF2-40B4-BE49-F238E27FC236}">
                    <a16:creationId xmlns:a16="http://schemas.microsoft.com/office/drawing/2014/main" xmlns="" id="{12F8D06A-EFCF-4373-BE5A-0AEB18E2A18D}"/>
                  </a:ext>
                </a:extLst>
              </p:cNvPr>
              <p:cNvPicPr/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33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rcRect l="2130" t="1722" r="1453" b="1722"/>
              <a:stretch/>
            </p:blipFill>
            <p:spPr>
              <a:xfrm>
                <a:off x="12701" y="0"/>
                <a:ext cx="12179299" cy="6858000"/>
              </a:xfrm>
              <a:prstGeom prst="rect">
                <a:avLst/>
              </a:prstGeom>
            </p:spPr>
          </p:pic>
          <p:pic>
            <p:nvPicPr>
              <p:cNvPr id="145" name="Immagine 144">
                <a:extLst>
                  <a:ext uri="{FF2B5EF4-FFF2-40B4-BE49-F238E27FC236}">
                    <a16:creationId xmlns:a16="http://schemas.microsoft.com/office/drawing/2014/main" xmlns="" id="{FF191CB4-2E5E-41D1-8310-4D6C455C0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ltGray">
              <a:xfrm>
                <a:off x="8575588" y="104594"/>
                <a:ext cx="3393989" cy="1914571"/>
              </a:xfrm>
              <a:prstGeom prst="rect">
                <a:avLst/>
              </a:prstGeom>
              <a:solidFill>
                <a:srgbClr val="999180"/>
              </a:solidFill>
            </p:spPr>
          </p:pic>
          <p:pic>
            <p:nvPicPr>
              <p:cNvPr id="146" name="Immagine 145">
                <a:extLst>
                  <a:ext uri="{FF2B5EF4-FFF2-40B4-BE49-F238E27FC236}">
                    <a16:creationId xmlns:a16="http://schemas.microsoft.com/office/drawing/2014/main" xmlns="" id="{ACD14D69-0BE8-4C13-9A12-3299459188A3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261417" y="2994465"/>
                <a:ext cx="2708159" cy="1622466"/>
              </a:xfrm>
              <a:prstGeom prst="rect">
                <a:avLst/>
              </a:prstGeom>
            </p:spPr>
          </p:pic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xmlns="" id="{318544D3-9639-403F-950C-B9C6132F37DE}"/>
                  </a:ext>
                </a:extLst>
              </p:cNvPr>
              <p:cNvSpPr/>
              <p:nvPr/>
            </p:nvSpPr>
            <p:spPr>
              <a:xfrm>
                <a:off x="9628714" y="3102269"/>
                <a:ext cx="486033" cy="57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026" name="Picture 2" descr="Mineral Estimates – Reserves vs Resources — New Pacific Metals">
                <a:extLst>
                  <a:ext uri="{FF2B5EF4-FFF2-40B4-BE49-F238E27FC236}">
                    <a16:creationId xmlns:a16="http://schemas.microsoft.com/office/drawing/2014/main" xmlns="" id="{D9D83CDE-978F-4E19-AA99-FA5308205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3125" y="4796481"/>
                <a:ext cx="3178526" cy="18288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United Nations Framework Clas- sification for Resources (UNFC) with the...  | Download Scientific Diagram">
                <a:extLst>
                  <a:ext uri="{FF2B5EF4-FFF2-40B4-BE49-F238E27FC236}">
                    <a16:creationId xmlns:a16="http://schemas.microsoft.com/office/drawing/2014/main" xmlns="" id="{C6B04F57-7709-4909-A1B5-C4B76CD27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1469" y="4775887"/>
                <a:ext cx="3178526" cy="1849394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xmlns="" id="{08D34D79-660E-498B-B8AF-1783A1D4193D}"/>
                  </a:ext>
                </a:extLst>
              </p:cNvPr>
              <p:cNvSpPr txBox="1"/>
              <p:nvPr/>
            </p:nvSpPr>
            <p:spPr>
              <a:xfrm>
                <a:off x="1218562" y="6266246"/>
                <a:ext cx="1268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  <a:latin typeface="Bahnschrift SemiLight" panose="020B0502040204020203" pitchFamily="34" charset="0"/>
                    <a:cs typeface="Arial" panose="020B0604020202020204" pitchFamily="34" charset="0"/>
                  </a:rPr>
                  <a:t>CRIRSCO</a:t>
                </a:r>
              </a:p>
            </p:txBody>
          </p:sp>
          <p:sp>
            <p:nvSpPr>
              <p:cNvPr id="147" name="CasellaDiTesto 146">
                <a:extLst>
                  <a:ext uri="{FF2B5EF4-FFF2-40B4-BE49-F238E27FC236}">
                    <a16:creationId xmlns:a16="http://schemas.microsoft.com/office/drawing/2014/main" xmlns="" id="{5A58CF63-1FC4-4AB8-893D-F0DB55D955C6}"/>
                  </a:ext>
                </a:extLst>
              </p:cNvPr>
              <p:cNvSpPr txBox="1"/>
              <p:nvPr/>
            </p:nvSpPr>
            <p:spPr>
              <a:xfrm>
                <a:off x="9906769" y="6329712"/>
                <a:ext cx="1268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  <a:latin typeface="Bahnschrift SemiLight" panose="020B0502040204020203" pitchFamily="34" charset="0"/>
                    <a:cs typeface="Arial" panose="020B0604020202020204" pitchFamily="34" charset="0"/>
                  </a:rPr>
                  <a:t>UNFC</a:t>
                </a:r>
              </a:p>
            </p:txBody>
          </p:sp>
          <p:pic>
            <p:nvPicPr>
              <p:cNvPr id="1030" name="Picture 6" descr="European Federation of Geologists (EFG) (@EfgInfo) | Twitter">
                <a:extLst>
                  <a:ext uri="{FF2B5EF4-FFF2-40B4-BE49-F238E27FC236}">
                    <a16:creationId xmlns:a16="http://schemas.microsoft.com/office/drawing/2014/main" xmlns="" id="{17DFDE95-0DF7-453F-AB1A-A619904FFB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92" t="23678" b="24956"/>
              <a:stretch/>
            </p:blipFill>
            <p:spPr bwMode="auto">
              <a:xfrm>
                <a:off x="4283285" y="493703"/>
                <a:ext cx="967245" cy="516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xmlns="" id="{70A2B44E-6F7D-4A03-A2DF-95355FA34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artisticPhotocopy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1494" y="222422"/>
                <a:ext cx="1136475" cy="719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Immagine 75">
                <a:extLst>
                  <a:ext uri="{FF2B5EF4-FFF2-40B4-BE49-F238E27FC236}">
                    <a16:creationId xmlns:a16="http://schemas.microsoft.com/office/drawing/2014/main" xmlns="" id="{0CD47EBF-DD58-408D-9476-F6E9A8793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910071" y="379691"/>
                <a:ext cx="741765" cy="719288"/>
              </a:xfrm>
              <a:prstGeom prst="rect">
                <a:avLst/>
              </a:prstGeom>
            </p:spPr>
          </p:pic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xmlns="" id="{166B115B-7655-4433-87DE-D60DA690D799}"/>
                  </a:ext>
                </a:extLst>
              </p:cNvPr>
              <p:cNvSpPr txBox="1"/>
              <p:nvPr/>
            </p:nvSpPr>
            <p:spPr>
              <a:xfrm>
                <a:off x="1052855" y="2118602"/>
                <a:ext cx="9650375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“Mineral Standard Reporting” e il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Ruolo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del “Competent Person”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nel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Settore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Minerario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, per il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Necessario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Futuro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Sviluppo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Sostenibile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e il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Processo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di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Standardizzazione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dell’Industria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Mineraria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 in Europa (EU)</a:t>
                </a:r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endParaRPr>
              </a:p>
              <a:p>
                <a:pPr algn="ctr"/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endParaRPr>
              </a:p>
              <a:p>
                <a:pPr algn="ctr"/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ON-LINE AWARENESS WORKSHOP</a:t>
                </a:r>
              </a:p>
              <a:p>
                <a:pPr algn="ctr"/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(Italy,  24 </a:t>
                </a:r>
                <a:r>
                  <a:rPr lang="en-US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Giugno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 2021  /  9.30-13.30. ) </a:t>
                </a:r>
              </a:p>
            </p:txBody>
          </p:sp>
          <p:pic>
            <p:nvPicPr>
              <p:cNvPr id="113" name="Immagine 112">
                <a:extLst>
                  <a:ext uri="{FF2B5EF4-FFF2-40B4-BE49-F238E27FC236}">
                    <a16:creationId xmlns:a16="http://schemas.microsoft.com/office/drawing/2014/main" xmlns="" id="{B6F8D342-E7EC-4280-BEC6-75532F1E3A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alphaModFix/>
              </a:blip>
              <a:srcRect l="3500" t="7646" r="4923" b="5294"/>
              <a:stretch/>
            </p:blipFill>
            <p:spPr>
              <a:xfrm>
                <a:off x="11182712" y="6266246"/>
                <a:ext cx="894987" cy="514734"/>
              </a:xfrm>
              <a:prstGeom prst="rect">
                <a:avLst/>
              </a:prstGeom>
            </p:spPr>
          </p:pic>
        </p:grpSp>
        <p:pic>
          <p:nvPicPr>
            <p:cNvPr id="150" name="Immagine 149" descr="Immagine che contiene terra, esterni, montagna, sporcizia&#10;&#10;Descrizione generata automaticamente">
              <a:extLst>
                <a:ext uri="{FF2B5EF4-FFF2-40B4-BE49-F238E27FC236}">
                  <a16:creationId xmlns:a16="http://schemas.microsoft.com/office/drawing/2014/main" xmlns="" id="{4C515E4A-E20A-45E1-92C7-059BD3AD5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589"/>
            <a:stretch/>
          </p:blipFill>
          <p:spPr>
            <a:xfrm>
              <a:off x="222423" y="139294"/>
              <a:ext cx="3199332" cy="1894579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654BDCF1-ED8C-4A39-B9C4-3F361FF496D5}"/>
                </a:ext>
              </a:extLst>
            </p:cNvPr>
            <p:cNvSpPr txBox="1"/>
            <p:nvPr/>
          </p:nvSpPr>
          <p:spPr>
            <a:xfrm>
              <a:off x="3820642" y="4047409"/>
              <a:ext cx="41148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C00000"/>
                  </a:solidFill>
                  <a:latin typeface="Bahnschrift SemiLight" pitchFamily="34" charset="0"/>
                </a:rPr>
                <a:t>Evento in corso di accreditamento per l’Aggiornamento Professionale Continuo (APC)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7795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2B514D83-A779-4252-A700-D0BA28D5DAB7}"/>
              </a:ext>
            </a:extLst>
          </p:cNvPr>
          <p:cNvGrpSpPr/>
          <p:nvPr/>
        </p:nvGrpSpPr>
        <p:grpSpPr>
          <a:xfrm>
            <a:off x="-1522118" y="0"/>
            <a:ext cx="13888712" cy="6858000"/>
            <a:chOff x="-1522118" y="0"/>
            <a:chExt cx="13888712" cy="6858000"/>
          </a:xfrm>
        </p:grpSpPr>
        <p:pic>
          <p:nvPicPr>
            <p:cNvPr id="144" name="Immagine 143">
              <a:extLst>
                <a:ext uri="{FF2B5EF4-FFF2-40B4-BE49-F238E27FC236}">
                  <a16:creationId xmlns:a16="http://schemas.microsoft.com/office/drawing/2014/main" xmlns="" id="{F8CEA6C0-50D2-439E-A862-2624598A056C}"/>
                </a:ext>
              </a:extLst>
            </p:cNvPr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33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2130" t="1722" r="1453" b="1722"/>
            <a:stretch/>
          </p:blipFill>
          <p:spPr>
            <a:xfrm>
              <a:off x="12701" y="0"/>
              <a:ext cx="12179299" cy="6858000"/>
            </a:xfrm>
            <a:prstGeom prst="rect">
              <a:avLst/>
            </a:prstGeom>
          </p:spPr>
        </p:pic>
        <p:pic>
          <p:nvPicPr>
            <p:cNvPr id="1030" name="Picture 6" descr="European Federation of Geologists (EFG) (@EfgInfo) | Twitter">
              <a:extLst>
                <a:ext uri="{FF2B5EF4-FFF2-40B4-BE49-F238E27FC236}">
                  <a16:creationId xmlns:a16="http://schemas.microsoft.com/office/drawing/2014/main" xmlns="" id="{17DFDE95-0DF7-453F-AB1A-A619904FFB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2" t="23678" b="24956"/>
            <a:stretch/>
          </p:blipFill>
          <p:spPr bwMode="auto">
            <a:xfrm>
              <a:off x="4283285" y="392103"/>
              <a:ext cx="967245" cy="51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70A2B44E-6F7D-4A03-A2DF-95355FA34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Photocopy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494" y="120822"/>
              <a:ext cx="1136475" cy="71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Immagine 75">
              <a:extLst>
                <a:ext uri="{FF2B5EF4-FFF2-40B4-BE49-F238E27FC236}">
                  <a16:creationId xmlns:a16="http://schemas.microsoft.com/office/drawing/2014/main" xmlns="" id="{0CD47EBF-DD58-408D-9476-F6E9A879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0071" y="278091"/>
              <a:ext cx="741765" cy="719288"/>
            </a:xfrm>
            <a:prstGeom prst="rect">
              <a:avLst/>
            </a:prstGeom>
          </p:spPr>
        </p:pic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xmlns="" id="{166B115B-7655-4433-87DE-D60DA690D799}"/>
                </a:ext>
              </a:extLst>
            </p:cNvPr>
            <p:cNvSpPr txBox="1"/>
            <p:nvPr/>
          </p:nvSpPr>
          <p:spPr>
            <a:xfrm>
              <a:off x="-139700" y="6292899"/>
              <a:ext cx="12506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Il “Mineral Standard Reporting” e il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Ruolo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 del “Competent Person”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nel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Settore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</a:rPr>
                <a:t>Minerario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, per il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Necessario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Futuro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Sviluppo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Sostenibile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e il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Processo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di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Standardizzazione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del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Settore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Minerario</a:t>
              </a:r>
              <a:r>
                <a:rPr lang="en-US" sz="1400" b="1" dirty="0">
                  <a:solidFill>
                    <a:schemeClr val="bg1"/>
                  </a:solidFill>
                  <a:latin typeface="Bahnschrift SemiLight" panose="020B0502040204020203" pitchFamily="34" charset="0"/>
                  <a:ea typeface="Calibri" panose="020F0502020204030204" pitchFamily="34" charset="0"/>
                </a:rPr>
                <a:t> in Europa (EU)</a:t>
              </a:r>
              <a:endPara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F5C39CC0-AD8B-4379-BFBF-73BA1A552F2A}"/>
                </a:ext>
              </a:extLst>
            </p:cNvPr>
            <p:cNvSpPr txBox="1"/>
            <p:nvPr/>
          </p:nvSpPr>
          <p:spPr>
            <a:xfrm>
              <a:off x="254000" y="1383239"/>
              <a:ext cx="11925300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SCOPI e OBBIETTIVI DEL WORKSHOP</a:t>
              </a:r>
            </a:p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431800" indent="-342900">
                <a:buFont typeface="Wingdings" panose="05000000000000000000" pitchFamily="2" charset="2"/>
                <a:buChar char="v"/>
              </a:pP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Introduzione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ruolo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 “Competent Person” e in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particolare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dell’Eurogeologo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nella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redazione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di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Rapporti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Indipendenti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Pubblici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nel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campo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dell’Esplorazione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Attività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Mineraria</a:t>
              </a:r>
              <a:endPara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31800" indent="-342900"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Utilizzo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Codici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 Standards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Minerari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Internazionali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CRIRSCO, con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particolare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riguardo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allo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Standard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PERC</a:t>
              </a:r>
            </a:p>
            <a:p>
              <a:pPr marL="431800" indent="-342900">
                <a:buFont typeface="Wingdings" panose="05000000000000000000" pitchFamily="2" charset="2"/>
                <a:buChar char="v"/>
              </a:pP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Introduzione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alla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Valutazione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Calcolo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delle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Risorse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Riserve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Minerarie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con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particolare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riguardo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ai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progetti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Materiali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da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Costruzione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Pietre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Ornamentali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Minerali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Industriali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431800" indent="-342900">
                <a:buFont typeface="Wingdings" panose="05000000000000000000" pitchFamily="2" charset="2"/>
                <a:buChar char="v"/>
              </a:pP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Lancio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una “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nuova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idea” per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l’utilizzo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dello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Standard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Europeo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PERC e in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generale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per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l’utilizzo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degli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Standard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CRIRSCO e UNFC 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(United Nations Framework Classification for Energy and Mineral Resources) come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Strumento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utile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all’auspicabile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Processo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Armonizzazione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Standardizazione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Procedimenti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Approvazione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Valutazione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Controllo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delle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Licenze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Permessi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Paesi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EU.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31800" indent="-342900"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31800" indent="-342900">
                <a:buFont typeface="Wingdings" panose="05000000000000000000" pitchFamily="2" charset="2"/>
                <a:buChar char="v"/>
              </a:pPr>
              <a:endPara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CDF5141A-36F1-4F01-9266-339F13B1309A}"/>
                </a:ext>
              </a:extLst>
            </p:cNvPr>
            <p:cNvSpPr txBox="1"/>
            <p:nvPr/>
          </p:nvSpPr>
          <p:spPr>
            <a:xfrm>
              <a:off x="-1522118" y="93139"/>
              <a:ext cx="62547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ON-LINE AWARENESS WORKSHOP</a:t>
              </a:r>
            </a:p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(Italy,  24 </a:t>
              </a:r>
              <a:r>
                <a:rPr lang="en-US" sz="1400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Giugno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 2021 – 9.30 a.m. ) 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0FC84B92-D9B4-45B4-AD8A-D402AF2EF0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</a:blip>
          <a:srcRect l="3500" t="7646" r="4923" b="5294"/>
          <a:stretch/>
        </p:blipFill>
        <p:spPr>
          <a:xfrm>
            <a:off x="11239500" y="5663246"/>
            <a:ext cx="812799" cy="5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21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12FEA78E-A50C-4B70-820A-3F87C5AD3DC2}"/>
              </a:ext>
            </a:extLst>
          </p:cNvPr>
          <p:cNvGrpSpPr/>
          <p:nvPr/>
        </p:nvGrpSpPr>
        <p:grpSpPr>
          <a:xfrm>
            <a:off x="12701" y="0"/>
            <a:ext cx="12179299" cy="6858000"/>
            <a:chOff x="12701" y="0"/>
            <a:chExt cx="12179299" cy="6858000"/>
          </a:xfrm>
        </p:grpSpPr>
        <p:pic>
          <p:nvPicPr>
            <p:cNvPr id="144" name="Immagine 143">
              <a:extLst>
                <a:ext uri="{FF2B5EF4-FFF2-40B4-BE49-F238E27FC236}">
                  <a16:creationId xmlns:a16="http://schemas.microsoft.com/office/drawing/2014/main" xmlns="" id="{F8CEA6C0-50D2-439E-A862-2624598A056C}"/>
                </a:ext>
              </a:extLst>
            </p:cNvPr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33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2130" t="1722" r="1453" b="1722"/>
            <a:stretch/>
          </p:blipFill>
          <p:spPr>
            <a:xfrm>
              <a:off x="12701" y="0"/>
              <a:ext cx="12179299" cy="6858000"/>
            </a:xfrm>
            <a:prstGeom prst="rect">
              <a:avLst/>
            </a:prstGeom>
          </p:spPr>
        </p:pic>
        <p:pic>
          <p:nvPicPr>
            <p:cNvPr id="1030" name="Picture 6" descr="European Federation of Geologists (EFG) (@EfgInfo) | Twitter">
              <a:extLst>
                <a:ext uri="{FF2B5EF4-FFF2-40B4-BE49-F238E27FC236}">
                  <a16:creationId xmlns:a16="http://schemas.microsoft.com/office/drawing/2014/main" xmlns="" id="{17DFDE95-0DF7-453F-AB1A-A619904FFB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2" t="23678" b="24956"/>
            <a:stretch/>
          </p:blipFill>
          <p:spPr bwMode="auto">
            <a:xfrm>
              <a:off x="4283285" y="493703"/>
              <a:ext cx="967245" cy="51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70A2B44E-6F7D-4A03-A2DF-95355FA34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Photocopy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494" y="222422"/>
              <a:ext cx="1136475" cy="71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Immagine 75">
              <a:extLst>
                <a:ext uri="{FF2B5EF4-FFF2-40B4-BE49-F238E27FC236}">
                  <a16:creationId xmlns:a16="http://schemas.microsoft.com/office/drawing/2014/main" xmlns="" id="{0CD47EBF-DD58-408D-9476-F6E9A879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0071" y="379691"/>
              <a:ext cx="741765" cy="719288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F5C39CC0-AD8B-4379-BFBF-73BA1A552F2A}"/>
                </a:ext>
              </a:extLst>
            </p:cNvPr>
            <p:cNvSpPr txBox="1"/>
            <p:nvPr/>
          </p:nvSpPr>
          <p:spPr>
            <a:xfrm>
              <a:off x="254000" y="1300900"/>
              <a:ext cx="11925300" cy="310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b="1" u="sng" cap="all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L’</a:t>
              </a:r>
              <a:r>
                <a:rPr lang="en-US" sz="1800" b="1" u="sng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Workshop E’ PRINCIPALMENTE INDIRIZZATO A</a:t>
              </a:r>
              <a:r>
                <a:rPr lang="en-US" sz="1800" b="1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it-IT" sz="18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Istituzioni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Geologico-Minerarie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Italiane</a:t>
              </a:r>
              <a:endParaRPr lang="it-IT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Associazioni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Federazioni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Settoriali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Consulenti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Liberi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Professionisti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coinvolti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interessati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all’Attività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Mineraria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Ambientali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Finanziari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degli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Investimenti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Gestionedelle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Risorse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ecc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Società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Minerarie</a:t>
              </a:r>
              <a:endParaRPr lang="it-IT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Autorità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Regolatorie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di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Controllo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del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Settore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livello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Regionale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Centrale</a:t>
              </a: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Policy Makers a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livello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Regionale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Centrale</a:t>
              </a:r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Persone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Istituzioni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comunque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coinvolte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interessate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Sviluppo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Sostenibile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al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necessario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processo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Standardizzaziopne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dell’attività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Mineraria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 di Cava in Italia e EU. 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B0DDDEB-B65A-415D-9987-5BDC585CEE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</a:blip>
          <a:srcRect l="3500" t="7646" r="4923" b="5294"/>
          <a:stretch/>
        </p:blipFill>
        <p:spPr>
          <a:xfrm>
            <a:off x="11231617" y="5648190"/>
            <a:ext cx="812799" cy="51473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3DE28E4-BA9F-4537-9496-F62372B63296}"/>
              </a:ext>
            </a:extLst>
          </p:cNvPr>
          <p:cNvSpPr txBox="1"/>
          <p:nvPr/>
        </p:nvSpPr>
        <p:spPr>
          <a:xfrm>
            <a:off x="-1522118" y="93139"/>
            <a:ext cx="6254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ON-LINE AWARENESS WORKSHOP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(Italy,  24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Giugno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 2021 – 9.30 a.m. 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9D4285C-35E5-4CD2-B704-51329EAA929F}"/>
              </a:ext>
            </a:extLst>
          </p:cNvPr>
          <p:cNvSpPr txBox="1"/>
          <p:nvPr/>
        </p:nvSpPr>
        <p:spPr>
          <a:xfrm>
            <a:off x="-139700" y="6292899"/>
            <a:ext cx="1250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Il “Mineral Standard Reporting” e il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Ruolo</a:t>
            </a:r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del “Competent Person”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nel</a:t>
            </a:r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Settore</a:t>
            </a:r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Minerario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, per il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Necessario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Futuro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Sviluppo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Sostenibile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e il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Processo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di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Standardizzazione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del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Settore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Minerario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in Europa (EU)</a:t>
            </a:r>
            <a:endParaRPr lang="en-US" sz="1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10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8CE6F0F4-B438-4F37-8F0F-EA9C717AAD0C}"/>
              </a:ext>
            </a:extLst>
          </p:cNvPr>
          <p:cNvGrpSpPr/>
          <p:nvPr/>
        </p:nvGrpSpPr>
        <p:grpSpPr>
          <a:xfrm>
            <a:off x="12701" y="0"/>
            <a:ext cx="13931899" cy="6858000"/>
            <a:chOff x="12701" y="0"/>
            <a:chExt cx="13931899" cy="6858000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xmlns="" id="{379DCB55-FC2F-4D3E-B38C-439E7F9D0857}"/>
                </a:ext>
              </a:extLst>
            </p:cNvPr>
            <p:cNvGrpSpPr/>
            <p:nvPr/>
          </p:nvGrpSpPr>
          <p:grpSpPr>
            <a:xfrm>
              <a:off x="12701" y="0"/>
              <a:ext cx="12179299" cy="6858000"/>
              <a:chOff x="12701" y="0"/>
              <a:chExt cx="12179299" cy="6858000"/>
            </a:xfrm>
          </p:grpSpPr>
          <p:pic>
            <p:nvPicPr>
              <p:cNvPr id="144" name="Immagine 143">
                <a:extLst>
                  <a:ext uri="{FF2B5EF4-FFF2-40B4-BE49-F238E27FC236}">
                    <a16:creationId xmlns:a16="http://schemas.microsoft.com/office/drawing/2014/main" xmlns="" id="{F8CEA6C0-50D2-439E-A862-2624598A056C}"/>
                  </a:ext>
                </a:extLst>
              </p:cNvPr>
              <p:cNvPicPr/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33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rcRect l="2130" t="1722" r="1453" b="1722"/>
              <a:stretch/>
            </p:blipFill>
            <p:spPr>
              <a:xfrm>
                <a:off x="12701" y="0"/>
                <a:ext cx="12179299" cy="6858000"/>
              </a:xfrm>
              <a:prstGeom prst="rect">
                <a:avLst/>
              </a:prstGeom>
            </p:spPr>
          </p:pic>
          <p:pic>
            <p:nvPicPr>
              <p:cNvPr id="1030" name="Picture 6" descr="European Federation of Geologists (EFG) (@EfgInfo) | Twitter">
                <a:extLst>
                  <a:ext uri="{FF2B5EF4-FFF2-40B4-BE49-F238E27FC236}">
                    <a16:creationId xmlns:a16="http://schemas.microsoft.com/office/drawing/2014/main" xmlns="" id="{17DFDE95-0DF7-453F-AB1A-A619904FFB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92" t="23678" b="24956"/>
              <a:stretch/>
            </p:blipFill>
            <p:spPr bwMode="auto">
              <a:xfrm>
                <a:off x="4283285" y="493703"/>
                <a:ext cx="967245" cy="516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xmlns="" id="{70A2B44E-6F7D-4A03-A2DF-95355FA34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1494" y="222422"/>
                <a:ext cx="1136475" cy="719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Immagine 75">
                <a:extLst>
                  <a:ext uri="{FF2B5EF4-FFF2-40B4-BE49-F238E27FC236}">
                    <a16:creationId xmlns:a16="http://schemas.microsoft.com/office/drawing/2014/main" xmlns="" id="{0CD47EBF-DD58-408D-9476-F6E9A8793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10071" y="379691"/>
                <a:ext cx="741765" cy="719288"/>
              </a:xfrm>
              <a:prstGeom prst="rect">
                <a:avLst/>
              </a:prstGeom>
            </p:spPr>
          </p:pic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F5C39CC0-AD8B-4379-BFBF-73BA1A552F2A}"/>
                </a:ext>
              </a:extLst>
            </p:cNvPr>
            <p:cNvSpPr txBox="1"/>
            <p:nvPr/>
          </p:nvSpPr>
          <p:spPr>
            <a:xfrm>
              <a:off x="2019300" y="1123100"/>
              <a:ext cx="11925300" cy="2873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it-IT" sz="1800" b="1" u="sng" cap="all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CONTATTI: </a:t>
              </a:r>
              <a:endParaRPr lang="it-IT" sz="18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PERC EU Standard - 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http://percstandard.org/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Federation of Geologists (EFG) -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9"/>
                </a:rPr>
                <a:t>https://eurogeologists.eu/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National Council of Italian Geologists (CNG) - 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0"/>
                </a:rPr>
                <a:t>https://www.cngeologi.it/</a:t>
              </a: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Marco Cosi –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AlpiConsult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Stones (PERC Member) –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1"/>
                </a:rPr>
                <a:t>alpistone.mc@gmail.com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5D8F3C8E-7FFE-4CA8-BAA2-1E0457C30DB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/>
          </a:blip>
          <a:srcRect l="3500" t="7646" r="4923" b="5294"/>
          <a:stretch/>
        </p:blipFill>
        <p:spPr>
          <a:xfrm>
            <a:off x="11239500" y="5654689"/>
            <a:ext cx="812799" cy="51473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B69CAA5-395A-4DE4-A4C6-845B26A9D3F8}"/>
              </a:ext>
            </a:extLst>
          </p:cNvPr>
          <p:cNvSpPr txBox="1"/>
          <p:nvPr/>
        </p:nvSpPr>
        <p:spPr>
          <a:xfrm>
            <a:off x="-1522118" y="93139"/>
            <a:ext cx="6254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ON-LINE AWARENESS WORKSHOP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(Italy,  24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Giugno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 2021 – 9.30 a.m. )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31EFB3F-86D1-4A90-A47C-4262CE2616D6}"/>
              </a:ext>
            </a:extLst>
          </p:cNvPr>
          <p:cNvSpPr txBox="1"/>
          <p:nvPr/>
        </p:nvSpPr>
        <p:spPr>
          <a:xfrm>
            <a:off x="-139700" y="6292899"/>
            <a:ext cx="1250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Il “Mineral Standard Reporting” e il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Ruolo</a:t>
            </a:r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del “Competent Person”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nel</a:t>
            </a:r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Settore</a:t>
            </a:r>
            <a:r>
              <a:rPr lang="en-US" sz="1400" b="1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Minerario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, per il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Necessario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Futuro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Sviluppo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Sostenibile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e il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Processo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di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Standardizzazione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del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Settore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Minerario</a:t>
            </a:r>
            <a:r>
              <a:rPr lang="en-US" sz="1400" b="1" dirty="0">
                <a:solidFill>
                  <a:schemeClr val="bg1"/>
                </a:solidFill>
                <a:latin typeface="Bahnschrift SemiLight" panose="020B0502040204020203" pitchFamily="34" charset="0"/>
                <a:ea typeface="Calibri" panose="020F0502020204030204" pitchFamily="34" charset="0"/>
              </a:rPr>
              <a:t> in Europa (EU)</a:t>
            </a:r>
            <a:endParaRPr lang="en-US" sz="1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4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575CBCC-EF6D-4AE0-814A-DE430E87C109}"/>
              </a:ext>
            </a:extLst>
          </p:cNvPr>
          <p:cNvSpPr txBox="1"/>
          <p:nvPr/>
        </p:nvSpPr>
        <p:spPr>
          <a:xfrm>
            <a:off x="1623847" y="677917"/>
            <a:ext cx="9488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Proposal</a:t>
            </a:r>
            <a:r>
              <a:rPr lang="it-IT" dirty="0"/>
              <a:t> for a pop-up to be </a:t>
            </a:r>
            <a:r>
              <a:rPr lang="it-IT" dirty="0" err="1"/>
              <a:t>upladed</a:t>
            </a:r>
            <a:r>
              <a:rPr lang="it-IT" dirty="0"/>
              <a:t> to </a:t>
            </a:r>
            <a:r>
              <a:rPr lang="it-IT" dirty="0" err="1"/>
              <a:t>various</a:t>
            </a:r>
            <a:r>
              <a:rPr lang="it-IT" dirty="0"/>
              <a:t> websites, to be </a:t>
            </a:r>
            <a:r>
              <a:rPr lang="it-IT" dirty="0" err="1"/>
              <a:t>clicked</a:t>
            </a:r>
            <a:r>
              <a:rPr lang="it-IT" dirty="0"/>
              <a:t> to go to the Event Web page.</a:t>
            </a:r>
          </a:p>
          <a:p>
            <a:endParaRPr lang="it-IT" dirty="0"/>
          </a:p>
          <a:p>
            <a:r>
              <a:rPr lang="it-IT" b="1" dirty="0" err="1"/>
              <a:t>Comments</a:t>
            </a:r>
            <a:r>
              <a:rPr lang="it-IT" b="1" dirty="0"/>
              <a:t> and </a:t>
            </a:r>
            <a:r>
              <a:rPr lang="it-IT" b="1" dirty="0" err="1"/>
              <a:t>proposal</a:t>
            </a:r>
            <a:r>
              <a:rPr lang="it-IT" b="1" dirty="0"/>
              <a:t> are </a:t>
            </a:r>
            <a:r>
              <a:rPr lang="it-IT" b="1" dirty="0" err="1"/>
              <a:t>very</a:t>
            </a:r>
            <a:r>
              <a:rPr lang="it-IT" b="1" dirty="0"/>
              <a:t> welcome !!!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D17646D-27F1-4958-A1F0-24A382F8AB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070" y="2333426"/>
            <a:ext cx="5799859" cy="32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0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5F922412-7D14-431D-B815-0CA71C0BD030}"/>
              </a:ext>
            </a:extLst>
          </p:cNvPr>
          <p:cNvGrpSpPr/>
          <p:nvPr/>
        </p:nvGrpSpPr>
        <p:grpSpPr>
          <a:xfrm>
            <a:off x="0" y="0"/>
            <a:ext cx="12179299" cy="6858000"/>
            <a:chOff x="-374073" y="-419755"/>
            <a:chExt cx="12179299" cy="6858000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xmlns="" id="{DC819C2F-2731-4FA1-AAB9-0B4E496ED3FE}"/>
                </a:ext>
              </a:extLst>
            </p:cNvPr>
            <p:cNvGrpSpPr/>
            <p:nvPr/>
          </p:nvGrpSpPr>
          <p:grpSpPr>
            <a:xfrm>
              <a:off x="-374073" y="-419755"/>
              <a:ext cx="12179299" cy="6858000"/>
              <a:chOff x="12701" y="-120693"/>
              <a:chExt cx="12179299" cy="6858000"/>
            </a:xfrm>
          </p:grpSpPr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xmlns="" id="{5E66CCAD-F2C8-4A18-A76F-B8C9FA402999}"/>
                  </a:ext>
                </a:extLst>
              </p:cNvPr>
              <p:cNvGrpSpPr/>
              <p:nvPr/>
            </p:nvGrpSpPr>
            <p:grpSpPr>
              <a:xfrm>
                <a:off x="12701" y="-120693"/>
                <a:ext cx="12179299" cy="6858000"/>
                <a:chOff x="12701" y="-120693"/>
                <a:chExt cx="12179299" cy="6858000"/>
              </a:xfrm>
            </p:grpSpPr>
            <p:pic>
              <p:nvPicPr>
                <p:cNvPr id="144" name="Immagine 143">
                  <a:extLst>
                    <a:ext uri="{FF2B5EF4-FFF2-40B4-BE49-F238E27FC236}">
                      <a16:creationId xmlns:a16="http://schemas.microsoft.com/office/drawing/2014/main" xmlns="" id="{F8CEA6C0-50D2-439E-A862-2624598A056C}"/>
                    </a:ext>
                  </a:extLst>
                </p:cNvPr>
                <p:cNvPicPr/>
                <p:nvPr/>
              </p:nvPicPr>
              <p:blipFill rotWithShape="1"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saturation sat="33000"/>
                          </a14:imgEffect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</a:extLst>
                </a:blip>
                <a:srcRect l="2130" t="1722" r="1453" b="1722"/>
                <a:stretch/>
              </p:blipFill>
              <p:spPr>
                <a:xfrm>
                  <a:off x="12701" y="-120693"/>
                  <a:ext cx="12179299" cy="6858000"/>
                </a:xfrm>
                <a:prstGeom prst="rect">
                  <a:avLst/>
                </a:prstGeom>
              </p:spPr>
            </p:pic>
            <p:pic>
              <p:nvPicPr>
                <p:cNvPr id="1030" name="Picture 6" descr="European Federation of Geologists (EFG) (@EfgInfo) | Twitter">
                  <a:extLst>
                    <a:ext uri="{FF2B5EF4-FFF2-40B4-BE49-F238E27FC236}">
                      <a16:creationId xmlns:a16="http://schemas.microsoft.com/office/drawing/2014/main" xmlns="" id="{17DFDE95-0DF7-453F-AB1A-A619904FFB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92" t="23678" b="24956"/>
                <a:stretch/>
              </p:blipFill>
              <p:spPr bwMode="auto">
                <a:xfrm>
                  <a:off x="3185892" y="379690"/>
                  <a:ext cx="1768541" cy="9442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>
                  <a:extLst>
                    <a:ext uri="{FF2B5EF4-FFF2-40B4-BE49-F238E27FC236}">
                      <a16:creationId xmlns:a16="http://schemas.microsoft.com/office/drawing/2014/main" xmlns="" id="{70A2B44E-6F7D-4A03-A2DF-95355FA34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artisticPhotocopy/>
                          </a14:imgEffect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5910" y="120693"/>
                  <a:ext cx="1545692" cy="9782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Immagine 75">
                  <a:extLst>
                    <a:ext uri="{FF2B5EF4-FFF2-40B4-BE49-F238E27FC236}">
                      <a16:creationId xmlns:a16="http://schemas.microsoft.com/office/drawing/2014/main" xmlns="" id="{0CD47EBF-DD58-408D-9476-F6E9A8793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383079" y="374209"/>
                  <a:ext cx="985038" cy="955189"/>
                </a:xfrm>
                <a:prstGeom prst="rect">
                  <a:avLst/>
                </a:prstGeom>
              </p:spPr>
            </p:pic>
          </p:grp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xmlns="" id="{2BCE26A6-B040-44C4-B0C5-1BA50D3871F9}"/>
                  </a:ext>
                </a:extLst>
              </p:cNvPr>
              <p:cNvSpPr txBox="1"/>
              <p:nvPr/>
            </p:nvSpPr>
            <p:spPr>
              <a:xfrm>
                <a:off x="151296" y="1498477"/>
                <a:ext cx="11688613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Mineral Standard Reporting and the Role of Mining Competent Persons </a:t>
                </a:r>
              </a:p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for the Necessary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F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uture Sustainable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evelopment and Standardization </a:t>
                </a:r>
              </a:p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Bahnschrift SemiLight" panose="020B0502040204020203" pitchFamily="34" charset="0"/>
                    <a:ea typeface="Calibri" panose="020F0502020204030204" pitchFamily="34" charset="0"/>
                  </a:rPr>
                  <a:t>of the Mining Sector in EU</a:t>
                </a:r>
              </a:p>
              <a:p>
                <a:pPr algn="ctr"/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Bahnschrift SemiLight" panose="020B0502040204020203" pitchFamily="34" charset="0"/>
                </a:endParaRPr>
              </a:p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ON-LINE AWARENESS WORKSHOP</a:t>
                </a:r>
              </a:p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(Italy,  24</a:t>
                </a:r>
                <a:r>
                  <a:rPr lang="en-US" sz="2800" b="1" baseline="30000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th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Bahnschrift SemiLight" panose="020B0502040204020203" pitchFamily="34" charset="0"/>
                  </a:rPr>
                  <a:t> June 2021 / 9.30-13.30) </a:t>
                </a:r>
              </a:p>
            </p:txBody>
          </p:sp>
          <p:pic>
            <p:nvPicPr>
              <p:cNvPr id="11" name="Immagine 10" descr="Immagine che contiene terra, esterni, montagna, sporcizia&#10;&#10;Descrizione generata automaticamente">
                <a:extLst>
                  <a:ext uri="{FF2B5EF4-FFF2-40B4-BE49-F238E27FC236}">
                    <a16:creationId xmlns:a16="http://schemas.microsoft.com/office/drawing/2014/main" xmlns="" id="{9F54D712-6DD8-4053-A323-B9477A5460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4589"/>
              <a:stretch/>
            </p:blipFill>
            <p:spPr>
              <a:xfrm>
                <a:off x="151296" y="4567249"/>
                <a:ext cx="3199332" cy="1894579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xmlns="" id="{FCACF5BE-F642-4EB2-BF85-FC5E6B312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ltGray">
              <a:xfrm>
                <a:off x="8673319" y="4567249"/>
                <a:ext cx="3393989" cy="1914571"/>
              </a:xfrm>
              <a:prstGeom prst="rect">
                <a:avLst/>
              </a:prstGeom>
              <a:solidFill>
                <a:srgbClr val="999180"/>
              </a:solidFill>
            </p:spPr>
          </p:pic>
        </p:grpSp>
        <p:pic>
          <p:nvPicPr>
            <p:cNvPr id="13" name="Picture 2" descr="Mineral Estimates – Reserves vs Resources — New Pacific Metals">
              <a:extLst>
                <a:ext uri="{FF2B5EF4-FFF2-40B4-BE49-F238E27FC236}">
                  <a16:creationId xmlns:a16="http://schemas.microsoft.com/office/drawing/2014/main" xmlns="" id="{10B4D642-E526-477C-8970-14E7824C1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35" y="2250720"/>
              <a:ext cx="2414676" cy="138931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United Nations Framework Clas- sification for Resources (UNFC) with the...  | Download Scientific Diagram">
              <a:extLst>
                <a:ext uri="{FF2B5EF4-FFF2-40B4-BE49-F238E27FC236}">
                  <a16:creationId xmlns:a16="http://schemas.microsoft.com/office/drawing/2014/main" xmlns="" id="{6ABFDA02-EBD6-4CDF-9D5B-BEF3A86E8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332" y="2250720"/>
              <a:ext cx="2387786" cy="138931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78D06191-9629-4398-A1F1-8EA4F2C110EE}"/>
                </a:ext>
              </a:extLst>
            </p:cNvPr>
            <p:cNvSpPr txBox="1"/>
            <p:nvPr/>
          </p:nvSpPr>
          <p:spPr>
            <a:xfrm>
              <a:off x="3551428" y="3830293"/>
              <a:ext cx="41148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C00000"/>
                  </a:solidFill>
                  <a:latin typeface="Bahnschrift SemiLight" pitchFamily="34" charset="0"/>
                </a:rPr>
                <a:t>Evento in corso di accreditamento per l’Aggiornamento Professionale Continuo (APC)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id="{9D03E38C-3241-4FCE-9D9D-790A56A7D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alphaModFix/>
            </a:blip>
            <a:srcRect l="3500" t="7646" r="4923" b="5294"/>
            <a:stretch/>
          </p:blipFill>
          <p:spPr>
            <a:xfrm>
              <a:off x="5268082" y="5809820"/>
              <a:ext cx="894987" cy="514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211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562</Words>
  <Application>Microsoft Office PowerPoint</Application>
  <PresentationFormat>Personalizzato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Cosi</dc:creator>
  <cp:lastModifiedBy>39339</cp:lastModifiedBy>
  <cp:revision>27</cp:revision>
  <dcterms:created xsi:type="dcterms:W3CDTF">2021-02-25T10:06:04Z</dcterms:created>
  <dcterms:modified xsi:type="dcterms:W3CDTF">2021-05-31T15:04:24Z</dcterms:modified>
</cp:coreProperties>
</file>