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9" r:id="rId4"/>
    <p:sldId id="259" r:id="rId5"/>
    <p:sldId id="270" r:id="rId6"/>
    <p:sldId id="262" r:id="rId7"/>
    <p:sldId id="272" r:id="rId8"/>
    <p:sldId id="264" r:id="rId9"/>
    <p:sldId id="273" r:id="rId10"/>
    <p:sldId id="274" r:id="rId11"/>
    <p:sldId id="266" r:id="rId12"/>
    <p:sldId id="267" r:id="rId13"/>
    <p:sldId id="268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gEk48CNAy3o5SKoeNqrTGI+9sa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1532EF-3F4B-430B-B3E2-BB4F54992B16}">
  <a:tblStyle styleId="{491532EF-3F4B-430B-B3E2-BB4F54992B1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8"/>
    <p:restoredTop sz="94737"/>
  </p:normalViewPr>
  <p:slideViewPr>
    <p:cSldViewPr snapToGrid="0" snapToObjects="1">
      <p:cViewPr varScale="1">
        <p:scale>
          <a:sx n="77" d="100"/>
          <a:sy n="77" d="100"/>
        </p:scale>
        <p:origin x="114" y="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\Users\salvo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440051952269"/>
          <c:y val="3.7235768489663902E-2"/>
          <c:w val="0.70248266904781198"/>
          <c:h val="0.70973880153198399"/>
        </c:manualLayout>
      </c:layout>
      <c:scatterChart>
        <c:scatterStyle val="lineMarker"/>
        <c:varyColors val="0"/>
        <c:ser>
          <c:idx val="1"/>
          <c:order val="0"/>
          <c:tx>
            <c:v>Dati 1</c:v>
          </c:tx>
          <c:spPr>
            <a:ln w="25400">
              <a:noFill/>
            </a:ln>
          </c:spPr>
          <c:marker>
            <c:symbol val="circle"/>
            <c:size val="9"/>
          </c:marker>
          <c:xVal>
            <c:numRef>
              <c:f>Sheet1!$B$2:$B$13</c:f>
              <c:numCache>
                <c:formatCode>0.00</c:formatCode>
                <c:ptCount val="12"/>
                <c:pt idx="0">
                  <c:v>37.739764066029302</c:v>
                </c:pt>
                <c:pt idx="1">
                  <c:v>142.09838392084879</c:v>
                </c:pt>
                <c:pt idx="2">
                  <c:v>58.499744891788829</c:v>
                </c:pt>
                <c:pt idx="3">
                  <c:v>486.43977678049617</c:v>
                </c:pt>
                <c:pt idx="4">
                  <c:v>150.0643207693544</c:v>
                </c:pt>
                <c:pt idx="5">
                  <c:v>87.592785741224006</c:v>
                </c:pt>
                <c:pt idx="6">
                  <c:v>106.32381172911241</c:v>
                </c:pt>
                <c:pt idx="7">
                  <c:v>142.56258314251201</c:v>
                </c:pt>
                <c:pt idx="8">
                  <c:v>102.4695329007383</c:v>
                </c:pt>
                <c:pt idx="9">
                  <c:v>79.224595105783905</c:v>
                </c:pt>
                <c:pt idx="10">
                  <c:v>236.84641937675201</c:v>
                </c:pt>
                <c:pt idx="11">
                  <c:v>134.6218507197737</c:v>
                </c:pt>
              </c:numCache>
            </c:numRef>
          </c:xVal>
          <c:yVal>
            <c:numRef>
              <c:f>Sheet1!$C$2:$C$13</c:f>
              <c:numCache>
                <c:formatCode>0.00</c:formatCode>
                <c:ptCount val="12"/>
                <c:pt idx="0">
                  <c:v>27.755204019995901</c:v>
                </c:pt>
                <c:pt idx="1">
                  <c:v>38.705245806472071</c:v>
                </c:pt>
                <c:pt idx="2">
                  <c:v>32.301986112408322</c:v>
                </c:pt>
                <c:pt idx="3">
                  <c:v>29.678832208260999</c:v>
                </c:pt>
                <c:pt idx="4">
                  <c:v>22.45473088455368</c:v>
                </c:pt>
                <c:pt idx="5">
                  <c:v>13.79261210182635</c:v>
                </c:pt>
                <c:pt idx="6">
                  <c:v>32.594238762624258</c:v>
                </c:pt>
                <c:pt idx="7">
                  <c:v>15.5706393629881</c:v>
                </c:pt>
                <c:pt idx="8">
                  <c:v>37.779032178049199</c:v>
                </c:pt>
                <c:pt idx="9">
                  <c:v>27.09023474235812</c:v>
                </c:pt>
                <c:pt idx="10">
                  <c:v>7.8905210727084416</c:v>
                </c:pt>
                <c:pt idx="11">
                  <c:v>30.72182701084796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805-A646-9C86-319C3F98EFBB}"/>
            </c:ext>
          </c:extLst>
        </c:ser>
        <c:ser>
          <c:idx val="0"/>
          <c:order val="1"/>
          <c:tx>
            <c:v>Dati 2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Sheet1!$B$19:$B$30</c:f>
              <c:numCache>
                <c:formatCode>0.00</c:formatCode>
                <c:ptCount val="12"/>
                <c:pt idx="0">
                  <c:v>220.47415912688939</c:v>
                </c:pt>
                <c:pt idx="1">
                  <c:v>259.144167053383</c:v>
                </c:pt>
                <c:pt idx="2">
                  <c:v>472.35613608801958</c:v>
                </c:pt>
                <c:pt idx="3">
                  <c:v>241.51417273383871</c:v>
                </c:pt>
                <c:pt idx="4">
                  <c:v>476.15117109306499</c:v>
                </c:pt>
                <c:pt idx="5">
                  <c:v>468.32217773239103</c:v>
                </c:pt>
                <c:pt idx="6">
                  <c:v>377.54638391223159</c:v>
                </c:pt>
                <c:pt idx="7">
                  <c:v>415.82619732581202</c:v>
                </c:pt>
                <c:pt idx="8">
                  <c:v>106.2062165034974</c:v>
                </c:pt>
                <c:pt idx="9">
                  <c:v>446.15438126110229</c:v>
                </c:pt>
                <c:pt idx="10">
                  <c:v>30.871715455308451</c:v>
                </c:pt>
                <c:pt idx="11">
                  <c:v>125.4658601178368</c:v>
                </c:pt>
              </c:numCache>
            </c:numRef>
          </c:xVal>
          <c:yVal>
            <c:numRef>
              <c:f>Sheet1!$C$19:$C$30</c:f>
              <c:numCache>
                <c:formatCode>0.00</c:formatCode>
                <c:ptCount val="12"/>
                <c:pt idx="0">
                  <c:v>3.4195278527455222</c:v>
                </c:pt>
                <c:pt idx="1">
                  <c:v>9.2990118901680372</c:v>
                </c:pt>
                <c:pt idx="2">
                  <c:v>7.43063306335962</c:v>
                </c:pt>
                <c:pt idx="3">
                  <c:v>4.7756980669537503</c:v>
                </c:pt>
                <c:pt idx="4">
                  <c:v>32.837620830105557</c:v>
                </c:pt>
                <c:pt idx="5">
                  <c:v>4.5018572856252224</c:v>
                </c:pt>
                <c:pt idx="6">
                  <c:v>30.99739363193358</c:v>
                </c:pt>
                <c:pt idx="7">
                  <c:v>27.509081660506649</c:v>
                </c:pt>
                <c:pt idx="8">
                  <c:v>12.30446548761163</c:v>
                </c:pt>
                <c:pt idx="9">
                  <c:v>6.4456130302676158</c:v>
                </c:pt>
                <c:pt idx="10">
                  <c:v>6.1094786513854613</c:v>
                </c:pt>
                <c:pt idx="11">
                  <c:v>18.293533568791069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805-A646-9C86-319C3F98EF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6047736"/>
        <c:axId val="-2145065448"/>
      </c:scatterChart>
      <c:valAx>
        <c:axId val="-2136047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Titolo dell'Asse x</a:t>
                </a:r>
                <a:r>
                  <a:rPr lang="en-US" sz="14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Unità di misura)</a:t>
                </a: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30947382380055399"/>
              <c:y val="0.8533983417635709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-2145065448"/>
        <c:crosses val="autoZero"/>
        <c:crossBetween val="midCat"/>
      </c:valAx>
      <c:valAx>
        <c:axId val="-2145065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Titolo</a:t>
                </a:r>
                <a:r>
                  <a:rPr lang="en-US" sz="14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dell' Asse y (unità di misura)</a:t>
                </a: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8.9683060842668007E-3"/>
              <c:y val="0.10525082129634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-2136047736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84874069927038998"/>
          <c:y val="0.24206912957632601"/>
          <c:w val="0.145687892797804"/>
          <c:h val="0.14765896710041099"/>
        </c:manualLayout>
      </c:layout>
      <c:overlay val="0"/>
      <c:spPr>
        <a:solidFill>
          <a:schemeClr val="bg1"/>
        </a:solidFill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52747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374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4992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951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1909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311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/>
        </p:nvSpPr>
        <p:spPr>
          <a:xfrm>
            <a:off x="3760964" y="3615485"/>
            <a:ext cx="5179171" cy="5231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Candidato/a: Nome Cognome</a:t>
            </a:r>
            <a:endParaRPr sz="28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75174" y="4642833"/>
            <a:ext cx="4379100" cy="430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Relatore/relatrice: Nome Cognome</a:t>
            </a:r>
            <a:endParaRPr sz="22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221135" y="5141278"/>
            <a:ext cx="4379100" cy="430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Correlatore/i: Nome Cognome</a:t>
            </a:r>
            <a:endParaRPr sz="220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4503927" y="1260753"/>
            <a:ext cx="2373600" cy="3849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A.A. 2021/2022</a:t>
            </a:r>
            <a:endParaRPr sz="1300" b="1">
              <a:solidFill>
                <a:schemeClr val="tx1"/>
              </a:solidFill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3031400" y="698800"/>
            <a:ext cx="5736900" cy="49240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Laurea triennale in Scienze Geologiche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3190823" y="206200"/>
            <a:ext cx="4999800" cy="492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Università degli Studi di Torino</a:t>
            </a:r>
            <a:endParaRPr sz="2000" b="1" dirty="0">
              <a:solidFill>
                <a:schemeClr val="tx1"/>
              </a:solidFill>
            </a:endParaRPr>
          </a:p>
        </p:txBody>
      </p:sp>
      <p:pic>
        <p:nvPicPr>
          <p:cNvPr id="97" name="Google Shape;9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4196" y="-50997"/>
            <a:ext cx="1347804" cy="131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 descr="Immagine che contiene testo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01584" y="-444652"/>
            <a:ext cx="2539749" cy="2652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39868" y="5327601"/>
            <a:ext cx="2373450" cy="1519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 descr="Intesa san paolo logo | Prodos Consulti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00933" y="5504371"/>
            <a:ext cx="1291326" cy="116547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 txBox="1"/>
          <p:nvPr/>
        </p:nvSpPr>
        <p:spPr>
          <a:xfrm>
            <a:off x="513330" y="2280314"/>
            <a:ext cx="10616700" cy="120028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TITOLO DELLA TESI</a:t>
            </a:r>
            <a:endParaRPr sz="48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 txBox="1"/>
          <p:nvPr/>
        </p:nvSpPr>
        <p:spPr>
          <a:xfrm rot="306504">
            <a:off x="8962564" y="1316576"/>
            <a:ext cx="1816022" cy="584775"/>
          </a:xfrm>
          <a:prstGeom prst="rect">
            <a:avLst/>
          </a:prstGeom>
          <a:solidFill>
            <a:schemeClr val="lt1">
              <a:alpha val="7098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inserire loghi Unito e DST</a:t>
            </a:r>
            <a:endParaRPr/>
          </a:p>
        </p:txBody>
      </p:sp>
      <p:sp>
        <p:nvSpPr>
          <p:cNvPr id="103" name="Google Shape;103;p1"/>
          <p:cNvSpPr/>
          <p:nvPr/>
        </p:nvSpPr>
        <p:spPr>
          <a:xfrm rot="-6281915">
            <a:off x="9709425" y="393741"/>
            <a:ext cx="2263365" cy="1908961"/>
          </a:xfrm>
          <a:prstGeom prst="arc">
            <a:avLst>
              <a:gd name="adj1" fmla="val 16936898"/>
              <a:gd name="adj2" fmla="val 1362376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 txBox="1"/>
          <p:nvPr/>
        </p:nvSpPr>
        <p:spPr>
          <a:xfrm rot="306504">
            <a:off x="4740772" y="4579304"/>
            <a:ext cx="2318168" cy="830997"/>
          </a:xfrm>
          <a:prstGeom prst="rect">
            <a:avLst/>
          </a:prstGeom>
          <a:solidFill>
            <a:schemeClr val="lt1">
              <a:alpha val="7098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eventuali loghi di sponsor/ enti finanziatori</a:t>
            </a:r>
            <a:endParaRPr/>
          </a:p>
        </p:txBody>
      </p:sp>
      <p:sp>
        <p:nvSpPr>
          <p:cNvPr id="105" name="Google Shape;105;p1"/>
          <p:cNvSpPr/>
          <p:nvPr/>
        </p:nvSpPr>
        <p:spPr>
          <a:xfrm rot="-6514918" flipH="1">
            <a:off x="6000511" y="4227990"/>
            <a:ext cx="2699108" cy="1020027"/>
          </a:xfrm>
          <a:prstGeom prst="arc">
            <a:avLst>
              <a:gd name="adj1" fmla="val 17581665"/>
              <a:gd name="adj2" fmla="val 21442229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 txBox="1"/>
          <p:nvPr/>
        </p:nvSpPr>
        <p:spPr>
          <a:xfrm rot="306103">
            <a:off x="8829801" y="3398744"/>
            <a:ext cx="2081546" cy="584934"/>
          </a:xfrm>
          <a:prstGeom prst="rect">
            <a:avLst/>
          </a:prstGeom>
          <a:solidFill>
            <a:schemeClr val="lt1">
              <a:alpha val="7098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dimensione carattere titolo tesi 44-48</a:t>
            </a:r>
            <a:endParaRPr dirty="0"/>
          </a:p>
        </p:txBody>
      </p:sp>
      <p:pic>
        <p:nvPicPr>
          <p:cNvPr id="2" name="Immagine 3">
            <a:extLst>
              <a:ext uri="{FF2B5EF4-FFF2-40B4-BE49-F238E27FC236}">
                <a16:creationId xmlns:a16="http://schemas.microsoft.com/office/drawing/2014/main" id="{D65C4FB4-DAED-DAC5-0397-97FE7EC4B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87" y="182903"/>
            <a:ext cx="1388520" cy="196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102;p1">
            <a:extLst>
              <a:ext uri="{FF2B5EF4-FFF2-40B4-BE49-F238E27FC236}">
                <a16:creationId xmlns:a16="http://schemas.microsoft.com/office/drawing/2014/main" id="{3BD4C2BE-8030-B65D-28CF-686DDB5ADB56}"/>
              </a:ext>
            </a:extLst>
          </p:cNvPr>
          <p:cNvSpPr txBox="1"/>
          <p:nvPr/>
        </p:nvSpPr>
        <p:spPr>
          <a:xfrm>
            <a:off x="2461776" y="1520459"/>
            <a:ext cx="2782886" cy="830956"/>
          </a:xfrm>
          <a:prstGeom prst="rect">
            <a:avLst/>
          </a:prstGeom>
          <a:solidFill>
            <a:schemeClr val="lt1">
              <a:alpha val="7098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Indicare se LT (in Scienze Geologiche) o LM (in Scienze Geologiche Applicate)</a:t>
            </a:r>
            <a:endParaRPr dirty="0"/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C35497D6-9D9D-87A1-CF19-5FE6AF147327}"/>
              </a:ext>
            </a:extLst>
          </p:cNvPr>
          <p:cNvCxnSpPr/>
          <p:nvPr/>
        </p:nvCxnSpPr>
        <p:spPr>
          <a:xfrm flipV="1">
            <a:off x="4393324" y="1165457"/>
            <a:ext cx="683173" cy="4435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"/>
          <p:cNvSpPr txBox="1"/>
          <p:nvPr/>
        </p:nvSpPr>
        <p:spPr>
          <a:xfrm>
            <a:off x="18177" y="134716"/>
            <a:ext cx="5864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RISULTATI</a:t>
            </a:r>
            <a:endParaRPr sz="3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Google Shape;176;p7">
            <a:extLst>
              <a:ext uri="{FF2B5EF4-FFF2-40B4-BE49-F238E27FC236}">
                <a16:creationId xmlns:a16="http://schemas.microsoft.com/office/drawing/2014/main" id="{9C5F9C42-A907-EEB7-E6E2-C989C95D6B6B}"/>
              </a:ext>
            </a:extLst>
          </p:cNvPr>
          <p:cNvSpPr txBox="1"/>
          <p:nvPr/>
        </p:nvSpPr>
        <p:spPr>
          <a:xfrm>
            <a:off x="67225" y="771755"/>
            <a:ext cx="468997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Presentare i dati ottenuti - tabelle</a:t>
            </a:r>
            <a:endParaRPr sz="1900" dirty="0"/>
          </a:p>
        </p:txBody>
      </p:sp>
      <p:sp>
        <p:nvSpPr>
          <p:cNvPr id="3" name="Google Shape;178;p7">
            <a:extLst>
              <a:ext uri="{FF2B5EF4-FFF2-40B4-BE49-F238E27FC236}">
                <a16:creationId xmlns:a16="http://schemas.microsoft.com/office/drawing/2014/main" id="{4DE87A36-50E7-A021-6468-810FB354631D}"/>
              </a:ext>
            </a:extLst>
          </p:cNvPr>
          <p:cNvSpPr txBox="1"/>
          <p:nvPr/>
        </p:nvSpPr>
        <p:spPr>
          <a:xfrm>
            <a:off x="7014257" y="5508332"/>
            <a:ext cx="455227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/>
              <a:t>Seguire le linee guida per le tabelle</a:t>
            </a:r>
            <a:endParaRPr sz="2400" dirty="0"/>
          </a:p>
        </p:txBody>
      </p:sp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5C17B319-3E26-0F96-6124-10AC3AD8F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470460"/>
              </p:ext>
            </p:extLst>
          </p:nvPr>
        </p:nvGraphicFramePr>
        <p:xfrm>
          <a:off x="1777357" y="2395797"/>
          <a:ext cx="7910652" cy="2546589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977663">
                  <a:extLst>
                    <a:ext uri="{9D8B030D-6E8A-4147-A177-3AD203B41FA5}">
                      <a16:colId xmlns:a16="http://schemas.microsoft.com/office/drawing/2014/main" val="2928535374"/>
                    </a:ext>
                  </a:extLst>
                </a:gridCol>
                <a:gridCol w="2194367">
                  <a:extLst>
                    <a:ext uri="{9D8B030D-6E8A-4147-A177-3AD203B41FA5}">
                      <a16:colId xmlns:a16="http://schemas.microsoft.com/office/drawing/2014/main" val="2189943629"/>
                    </a:ext>
                  </a:extLst>
                </a:gridCol>
                <a:gridCol w="1760959">
                  <a:extLst>
                    <a:ext uri="{9D8B030D-6E8A-4147-A177-3AD203B41FA5}">
                      <a16:colId xmlns:a16="http://schemas.microsoft.com/office/drawing/2014/main" val="891971002"/>
                    </a:ext>
                  </a:extLst>
                </a:gridCol>
                <a:gridCol w="1977663">
                  <a:extLst>
                    <a:ext uri="{9D8B030D-6E8A-4147-A177-3AD203B41FA5}">
                      <a16:colId xmlns:a16="http://schemas.microsoft.com/office/drawing/2014/main" val="548419557"/>
                    </a:ext>
                  </a:extLst>
                </a:gridCol>
              </a:tblGrid>
              <a:tr h="437414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Incertezza (1s / 2s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Etc..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429095"/>
                  </a:ext>
                </a:extLst>
              </a:tr>
              <a:tr h="437414"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075407"/>
                  </a:ext>
                </a:extLst>
              </a:tr>
              <a:tr h="437414">
                <a:tc>
                  <a:txBody>
                    <a:bodyPr/>
                    <a:lstStyle/>
                    <a:p>
                      <a:pPr algn="ctr"/>
                      <a:endParaRPr lang="it-IT"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750748"/>
                  </a:ext>
                </a:extLst>
              </a:tr>
              <a:tr h="437414"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684943"/>
                  </a:ext>
                </a:extLst>
              </a:tr>
              <a:tr h="437414"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5274"/>
                  </a:ext>
                </a:extLst>
              </a:tr>
              <a:tr h="359519"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442916"/>
                  </a:ext>
                </a:extLst>
              </a:tr>
            </a:tbl>
          </a:graphicData>
        </a:graphic>
      </p:graphicFrame>
      <p:sp>
        <p:nvSpPr>
          <p:cNvPr id="7" name="Google Shape;225;g1fbc8fba5eb_0_2">
            <a:extLst>
              <a:ext uri="{FF2B5EF4-FFF2-40B4-BE49-F238E27FC236}">
                <a16:creationId xmlns:a16="http://schemas.microsoft.com/office/drawing/2014/main" id="{3463947C-2F02-14F0-9294-BBEEAC2099BB}"/>
              </a:ext>
            </a:extLst>
          </p:cNvPr>
          <p:cNvSpPr txBox="1"/>
          <p:nvPr/>
        </p:nvSpPr>
        <p:spPr>
          <a:xfrm>
            <a:off x="1727200" y="1995718"/>
            <a:ext cx="6496565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Tabella 1 – Descrizione della Tabella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09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0"/>
          <p:cNvSpPr txBox="1"/>
          <p:nvPr/>
        </p:nvSpPr>
        <p:spPr>
          <a:xfrm>
            <a:off x="126124" y="1351646"/>
            <a:ext cx="840322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it-IT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discussione critica dei dati raccolti nella tesi</a:t>
            </a:r>
          </a:p>
          <a:p>
            <a:pPr marL="342900" marR="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punto 1</a:t>
            </a:r>
            <a:endParaRPr sz="1600"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punto 2</a:t>
            </a:r>
            <a:endParaRPr sz="1600"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punto </a:t>
            </a:r>
            <a:r>
              <a:rPr lang="it-IT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 sz="1600" dirty="0"/>
          </a:p>
        </p:txBody>
      </p:sp>
      <p:sp>
        <p:nvSpPr>
          <p:cNvPr id="278" name="Google Shape;278;p10"/>
          <p:cNvSpPr txBox="1"/>
          <p:nvPr/>
        </p:nvSpPr>
        <p:spPr>
          <a:xfrm>
            <a:off x="18177" y="134716"/>
            <a:ext cx="5864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DISCUSSIONE</a:t>
            </a:r>
            <a:endParaRPr sz="3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0" name="Google Shape;280;p10"/>
          <p:cNvSpPr txBox="1"/>
          <p:nvPr/>
        </p:nvSpPr>
        <p:spPr>
          <a:xfrm rot="306570">
            <a:off x="3592388" y="249898"/>
            <a:ext cx="3627916" cy="831010"/>
          </a:xfrm>
          <a:prstGeom prst="rect">
            <a:avLst/>
          </a:prstGeom>
          <a:solidFill>
            <a:schemeClr val="lt1">
              <a:alpha val="7098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Può anche essere inserita all'interno dei Risultati, ma cambiando titolo in "Risultati e Discussione"</a:t>
            </a:r>
            <a:endParaRPr/>
          </a:p>
        </p:txBody>
      </p:sp>
      <p:sp>
        <p:nvSpPr>
          <p:cNvPr id="281" name="Google Shape;281;p10"/>
          <p:cNvSpPr/>
          <p:nvPr/>
        </p:nvSpPr>
        <p:spPr>
          <a:xfrm rot="4336986">
            <a:off x="1818801" y="-1192377"/>
            <a:ext cx="2263451" cy="2352918"/>
          </a:xfrm>
          <a:prstGeom prst="arc">
            <a:avLst>
              <a:gd name="adj1" fmla="val 19465305"/>
              <a:gd name="adj2" fmla="val 4089099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4A52C42F-B161-B42F-1E62-DF6D4072319C}"/>
              </a:ext>
            </a:extLst>
          </p:cNvPr>
          <p:cNvSpPr/>
          <p:nvPr/>
        </p:nvSpPr>
        <p:spPr>
          <a:xfrm>
            <a:off x="8738887" y="134716"/>
            <a:ext cx="3199114" cy="6462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/>
              <a:t>immagine</a:t>
            </a:r>
          </a:p>
          <a:p>
            <a:pPr algn="ctr"/>
            <a:r>
              <a:rPr lang="it-IT" sz="3600" dirty="0"/>
              <a:t>eventuale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1"/>
          <p:cNvSpPr txBox="1"/>
          <p:nvPr/>
        </p:nvSpPr>
        <p:spPr>
          <a:xfrm>
            <a:off x="70134" y="1562136"/>
            <a:ext cx="60960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556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it-IT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 eccedere con il testo</a:t>
            </a:r>
            <a:endParaRPr sz="1600"/>
          </a:p>
          <a:p>
            <a:pPr marL="342900" marR="0" lvl="0" indent="-3556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it-IT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Preferire elenchi puntati a frasi intere</a:t>
            </a:r>
            <a:endParaRPr sz="1600"/>
          </a:p>
          <a:p>
            <a:pPr marL="342900" marR="0" lvl="0" indent="-3556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it-IT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 sz="1600"/>
          </a:p>
          <a:p>
            <a:pPr marL="342900" marR="0" lvl="0" indent="-3556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it-IT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 sz="1600"/>
          </a:p>
          <a:p>
            <a:pPr marL="342900" marR="0" lvl="0" indent="-215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7" name="Google Shape;287;p11"/>
          <p:cNvSpPr txBox="1"/>
          <p:nvPr/>
        </p:nvSpPr>
        <p:spPr>
          <a:xfrm>
            <a:off x="18177" y="134716"/>
            <a:ext cx="5864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CONCLUSIONI</a:t>
            </a:r>
            <a:endParaRPr sz="3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2"/>
          <p:cNvSpPr txBox="1"/>
          <p:nvPr/>
        </p:nvSpPr>
        <p:spPr>
          <a:xfrm>
            <a:off x="776945" y="2236755"/>
            <a:ext cx="10601739" cy="830997"/>
          </a:xfrm>
          <a:prstGeom prst="rect">
            <a:avLst/>
          </a:prstGeom>
          <a:solidFill>
            <a:schemeClr val="lt1">
              <a:alpha val="5294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Grazie per l'attenzione !</a:t>
            </a:r>
            <a:endParaRPr sz="5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4" name="Google Shape;294;p12"/>
          <p:cNvSpPr txBox="1"/>
          <p:nvPr/>
        </p:nvSpPr>
        <p:spPr>
          <a:xfrm>
            <a:off x="8925573" y="4028967"/>
            <a:ext cx="2928072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Nome Cognome</a:t>
            </a:r>
            <a:endParaRPr sz="280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5" name="Google Shape;29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4196" y="-50997"/>
            <a:ext cx="1347804" cy="131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80042" y="5289094"/>
            <a:ext cx="2373451" cy="1519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2" descr="Intesa san paolo logo | Prodos Consult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25233" y="5550408"/>
            <a:ext cx="1291326" cy="1165476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2"/>
          <p:cNvSpPr txBox="1"/>
          <p:nvPr/>
        </p:nvSpPr>
        <p:spPr>
          <a:xfrm rot="730759">
            <a:off x="4508543" y="3664768"/>
            <a:ext cx="3756535" cy="9233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Ultima slide con ringraziamenti (anche eventualmente a specifiche persone/enti), loghi e sponsor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/>
          <p:nvPr/>
        </p:nvSpPr>
        <p:spPr>
          <a:xfrm>
            <a:off x="18176" y="134716"/>
            <a:ext cx="60778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INTRODUZIONE ED OBIETTIVI</a:t>
            </a:r>
            <a:endParaRPr sz="3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18178" y="767430"/>
            <a:ext cx="57978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L’obiettivo di questo lavoro di tesi è…...</a:t>
            </a:r>
            <a:endParaRPr sz="2000" dirty="0"/>
          </a:p>
        </p:txBody>
      </p:sp>
      <p:sp>
        <p:nvSpPr>
          <p:cNvPr id="113" name="Google Shape;113;p2"/>
          <p:cNvSpPr txBox="1"/>
          <p:nvPr/>
        </p:nvSpPr>
        <p:spPr>
          <a:xfrm>
            <a:off x="7083380" y="4037540"/>
            <a:ext cx="51087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984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Eventuali altri punti di introduzione/obiettivi</a:t>
            </a:r>
            <a:endParaRPr sz="2000"/>
          </a:p>
          <a:p>
            <a:pPr marL="285750" marR="0" lvl="0" indent="-2984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Eventuali altri punti di introduzione/obiettivi</a:t>
            </a:r>
            <a:endParaRPr sz="2000"/>
          </a:p>
          <a:p>
            <a:pPr marL="285750" marR="0" lvl="0" indent="-2984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Eventuali altri punti di introduzione/obiettivi</a:t>
            </a:r>
            <a:endParaRPr sz="2000"/>
          </a:p>
        </p:txBody>
      </p:sp>
      <p:sp>
        <p:nvSpPr>
          <p:cNvPr id="116" name="Google Shape;116;p2"/>
          <p:cNvSpPr txBox="1"/>
          <p:nvPr/>
        </p:nvSpPr>
        <p:spPr>
          <a:xfrm rot="306353">
            <a:off x="5837857" y="281075"/>
            <a:ext cx="2056259" cy="584934"/>
          </a:xfrm>
          <a:prstGeom prst="rect">
            <a:avLst/>
          </a:prstGeom>
          <a:solidFill>
            <a:schemeClr val="lt1">
              <a:alpha val="7098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dimensione carattere titolo slide 30-32</a:t>
            </a:r>
            <a:endParaRPr/>
          </a:p>
        </p:txBody>
      </p:sp>
      <p:sp>
        <p:nvSpPr>
          <p:cNvPr id="117" name="Google Shape;117;p2"/>
          <p:cNvSpPr/>
          <p:nvPr/>
        </p:nvSpPr>
        <p:spPr>
          <a:xfrm rot="8287575">
            <a:off x="4268059" y="-1062307"/>
            <a:ext cx="2263365" cy="1908961"/>
          </a:xfrm>
          <a:prstGeom prst="arc">
            <a:avLst>
              <a:gd name="adj1" fmla="val 16936898"/>
              <a:gd name="adj2" fmla="val 21442229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"/>
          <p:cNvSpPr txBox="1"/>
          <p:nvPr/>
        </p:nvSpPr>
        <p:spPr>
          <a:xfrm rot="306400">
            <a:off x="2950825" y="2030308"/>
            <a:ext cx="1631275" cy="831010"/>
          </a:xfrm>
          <a:prstGeom prst="rect">
            <a:avLst/>
          </a:prstGeom>
          <a:solidFill>
            <a:schemeClr val="lt1">
              <a:alpha val="7098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dimensione carattere testo 20-24</a:t>
            </a:r>
            <a:endParaRPr dirty="0"/>
          </a:p>
        </p:txBody>
      </p:sp>
      <p:sp>
        <p:nvSpPr>
          <p:cNvPr id="119" name="Google Shape;119;p2"/>
          <p:cNvSpPr/>
          <p:nvPr/>
        </p:nvSpPr>
        <p:spPr>
          <a:xfrm rot="10800000">
            <a:off x="2016403" y="537643"/>
            <a:ext cx="2263365" cy="1908961"/>
          </a:xfrm>
          <a:prstGeom prst="arc">
            <a:avLst>
              <a:gd name="adj1" fmla="val 16936898"/>
              <a:gd name="adj2" fmla="val 21442229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"/>
          <p:cNvSpPr txBox="1"/>
          <p:nvPr/>
        </p:nvSpPr>
        <p:spPr>
          <a:xfrm rot="21410556">
            <a:off x="6610067" y="3496351"/>
            <a:ext cx="22134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interlinea 1.5 - 2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D3451B3F-CCBC-854F-B1B1-79A5A0DF6657}"/>
              </a:ext>
            </a:extLst>
          </p:cNvPr>
          <p:cNvSpPr/>
          <p:nvPr/>
        </p:nvSpPr>
        <p:spPr>
          <a:xfrm>
            <a:off x="446314" y="3864429"/>
            <a:ext cx="5921829" cy="2830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/>
              <a:t>eventuale immagine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256125F-2CDF-0413-B90F-BFCA6ED918B9}"/>
              </a:ext>
            </a:extLst>
          </p:cNvPr>
          <p:cNvSpPr/>
          <p:nvPr/>
        </p:nvSpPr>
        <p:spPr>
          <a:xfrm>
            <a:off x="7916065" y="156488"/>
            <a:ext cx="3927592" cy="2830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/>
              <a:t>eventuale immagine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7F3DB1F8-4569-0330-D108-EC917F4D8056}"/>
              </a:ext>
            </a:extLst>
          </p:cNvPr>
          <p:cNvCxnSpPr>
            <a:cxnSpLocks/>
          </p:cNvCxnSpPr>
          <p:nvPr/>
        </p:nvCxnSpPr>
        <p:spPr>
          <a:xfrm flipH="1" flipV="1">
            <a:off x="7916065" y="3864429"/>
            <a:ext cx="224635" cy="3436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/>
          <p:nvPr/>
        </p:nvSpPr>
        <p:spPr>
          <a:xfrm>
            <a:off x="50835" y="134716"/>
            <a:ext cx="5864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METODOLOGIE</a:t>
            </a:r>
            <a:endParaRPr sz="3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18178" y="767430"/>
            <a:ext cx="596896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 metodologie applicate in questo lavoro di tesi sono:</a:t>
            </a:r>
            <a:endParaRPr sz="2000" dirty="0"/>
          </a:p>
        </p:txBody>
      </p:sp>
      <p:sp>
        <p:nvSpPr>
          <p:cNvPr id="113" name="Google Shape;113;p2"/>
          <p:cNvSpPr txBox="1"/>
          <p:nvPr/>
        </p:nvSpPr>
        <p:spPr>
          <a:xfrm>
            <a:off x="448310" y="1553890"/>
            <a:ext cx="51087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984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metodologia 1</a:t>
            </a:r>
            <a:endParaRPr sz="2000" dirty="0"/>
          </a:p>
          <a:p>
            <a:pPr marL="285750" lvl="0" indent="-298450" algn="just">
              <a:lnSpc>
                <a:spcPct val="200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metodologia 2</a:t>
            </a:r>
            <a:endParaRPr lang="it-IT" sz="2000" dirty="0"/>
          </a:p>
          <a:p>
            <a:pPr marL="285750" lvl="0" indent="-298450" algn="just">
              <a:lnSpc>
                <a:spcPct val="200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metodologia 3</a:t>
            </a:r>
            <a:endParaRPr lang="it-IT" sz="2000" dirty="0"/>
          </a:p>
        </p:txBody>
      </p:sp>
      <p:sp>
        <p:nvSpPr>
          <p:cNvPr id="120" name="Google Shape;120;p2"/>
          <p:cNvSpPr txBox="1"/>
          <p:nvPr/>
        </p:nvSpPr>
        <p:spPr>
          <a:xfrm rot="210729">
            <a:off x="3560798" y="3047112"/>
            <a:ext cx="22134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interlinea 1.5 - 2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"/>
          <p:cNvSpPr/>
          <p:nvPr/>
        </p:nvSpPr>
        <p:spPr>
          <a:xfrm rot="10180219">
            <a:off x="2498931" y="1308792"/>
            <a:ext cx="2263208" cy="1909050"/>
          </a:xfrm>
          <a:prstGeom prst="arc">
            <a:avLst>
              <a:gd name="adj1" fmla="val 16936898"/>
              <a:gd name="adj2" fmla="val 21442229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C7AF410-166A-3E76-CAB4-523E33298B4E}"/>
              </a:ext>
            </a:extLst>
          </p:cNvPr>
          <p:cNvSpPr/>
          <p:nvPr/>
        </p:nvSpPr>
        <p:spPr>
          <a:xfrm>
            <a:off x="6988952" y="232688"/>
            <a:ext cx="4754738" cy="2956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/>
              <a:t>eventuale immagine utile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BE0CC98-8382-FD09-3162-CD2C0CC361B9}"/>
              </a:ext>
            </a:extLst>
          </p:cNvPr>
          <p:cNvSpPr/>
          <p:nvPr/>
        </p:nvSpPr>
        <p:spPr>
          <a:xfrm>
            <a:off x="6988952" y="3439885"/>
            <a:ext cx="4754738" cy="2956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/>
              <a:t>eventuale immagine utile</a:t>
            </a:r>
          </a:p>
        </p:txBody>
      </p:sp>
    </p:spTree>
    <p:extLst>
      <p:ext uri="{BB962C8B-B14F-4D97-AF65-F5344CB8AC3E}">
        <p14:creationId xmlns:p14="http://schemas.microsoft.com/office/powerpoint/2010/main" val="1472904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"/>
          <p:cNvSpPr txBox="1"/>
          <p:nvPr/>
        </p:nvSpPr>
        <p:spPr>
          <a:xfrm>
            <a:off x="1261465" y="6439050"/>
            <a:ext cx="547420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Carta geologica delle Alpi Occidentali (da Beltrando et al., 2010)</a:t>
            </a:r>
            <a:endParaRPr sz="1600" dirty="0"/>
          </a:p>
        </p:txBody>
      </p:sp>
      <p:sp>
        <p:nvSpPr>
          <p:cNvPr id="140" name="Google Shape;140;p4"/>
          <p:cNvSpPr txBox="1"/>
          <p:nvPr/>
        </p:nvSpPr>
        <p:spPr>
          <a:xfrm>
            <a:off x="18174" y="1650699"/>
            <a:ext cx="63909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 area di studio si colloca nelle Alpi Occidentali…..</a:t>
            </a:r>
            <a:endParaRPr sz="1600" dirty="0"/>
          </a:p>
        </p:txBody>
      </p:sp>
      <p:sp>
        <p:nvSpPr>
          <p:cNvPr id="141" name="Google Shape;141;p4"/>
          <p:cNvSpPr txBox="1"/>
          <p:nvPr/>
        </p:nvSpPr>
        <p:spPr>
          <a:xfrm>
            <a:off x="18174" y="134725"/>
            <a:ext cx="8331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INQUADRAMENTO GEOLOGICO</a:t>
            </a:r>
            <a:endParaRPr sz="3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18175" y="769678"/>
            <a:ext cx="106017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Area di studio </a:t>
            </a:r>
            <a:r>
              <a:rPr lang="it-IT" sz="2200" b="1" dirty="0" err="1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xxxx</a:t>
            </a:r>
            <a:r>
              <a:rPr lang="it-IT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it-IT" sz="2200" b="1" dirty="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xxx</a:t>
            </a:r>
            <a:r>
              <a:rPr lang="it-IT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200" dirty="0"/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9873013B-E464-0153-9408-247E169497E6}"/>
              </a:ext>
            </a:extLst>
          </p:cNvPr>
          <p:cNvCxnSpPr>
            <a:cxnSpLocks/>
          </p:cNvCxnSpPr>
          <p:nvPr/>
        </p:nvCxnSpPr>
        <p:spPr>
          <a:xfrm flipH="1" flipV="1">
            <a:off x="3276405" y="1066800"/>
            <a:ext cx="642452" cy="2218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147;p4">
            <a:extLst>
              <a:ext uri="{FF2B5EF4-FFF2-40B4-BE49-F238E27FC236}">
                <a16:creationId xmlns:a16="http://schemas.microsoft.com/office/drawing/2014/main" id="{D79D9468-9E3D-9A2E-A815-F841AD1F242E}"/>
              </a:ext>
            </a:extLst>
          </p:cNvPr>
          <p:cNvSpPr txBox="1"/>
          <p:nvPr/>
        </p:nvSpPr>
        <p:spPr>
          <a:xfrm rot="306505">
            <a:off x="3939653" y="1248209"/>
            <a:ext cx="2641492" cy="584934"/>
          </a:xfrm>
          <a:prstGeom prst="rect">
            <a:avLst/>
          </a:prstGeom>
          <a:solidFill>
            <a:schemeClr val="lt1">
              <a:alpha val="7098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definire gli acronimi la prima volta che si utilizzano</a:t>
            </a:r>
            <a:endParaRPr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FF18F2C-CCCD-C168-37EF-518EBB6973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673" y="134725"/>
            <a:ext cx="5257663" cy="658855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70380623-9F11-51B1-E80F-56682572581D}"/>
              </a:ext>
            </a:extLst>
          </p:cNvPr>
          <p:cNvSpPr/>
          <p:nvPr/>
        </p:nvSpPr>
        <p:spPr>
          <a:xfrm>
            <a:off x="9024257" y="1540676"/>
            <a:ext cx="631372" cy="5276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D4E9D92B-1EA1-0F82-2F3E-EACBB657758A}"/>
              </a:ext>
            </a:extLst>
          </p:cNvPr>
          <p:cNvCxnSpPr>
            <a:cxnSpLocks/>
          </p:cNvCxnSpPr>
          <p:nvPr/>
        </p:nvCxnSpPr>
        <p:spPr>
          <a:xfrm flipH="1" flipV="1">
            <a:off x="8349774" y="1108232"/>
            <a:ext cx="674483" cy="4324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9BDC43A-6004-3795-1BC3-132887489A69}"/>
              </a:ext>
            </a:extLst>
          </p:cNvPr>
          <p:cNvSpPr txBox="1"/>
          <p:nvPr/>
        </p:nvSpPr>
        <p:spPr>
          <a:xfrm>
            <a:off x="6914731" y="769678"/>
            <a:ext cx="1809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FF0000"/>
                </a:solidFill>
              </a:rPr>
              <a:t>Area di Studio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"/>
          <p:cNvSpPr txBox="1"/>
          <p:nvPr/>
        </p:nvSpPr>
        <p:spPr>
          <a:xfrm>
            <a:off x="6601941" y="6413535"/>
            <a:ext cx="5474208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Carta geologica / schema tettonico dell’area di studio</a:t>
            </a:r>
            <a:endParaRPr dirty="0"/>
          </a:p>
        </p:txBody>
      </p:sp>
      <p:sp>
        <p:nvSpPr>
          <p:cNvPr id="140" name="Google Shape;140;p4"/>
          <p:cNvSpPr txBox="1"/>
          <p:nvPr/>
        </p:nvSpPr>
        <p:spPr>
          <a:xfrm>
            <a:off x="18177" y="1580233"/>
            <a:ext cx="63909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Descrivere unità tettonico/o formazioni </a:t>
            </a:r>
            <a:r>
              <a:rPr lang="it-IT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etc</a:t>
            </a:r>
            <a:r>
              <a:rPr lang="it-IT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 presenti</a:t>
            </a:r>
            <a:endParaRPr sz="1600" dirty="0"/>
          </a:p>
          <a:p>
            <a:pPr marL="285750" marR="0" lvl="0" indent="-2984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xxxx</a:t>
            </a:r>
            <a:r>
              <a:rPr lang="it-IT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PLG &gt;&gt; Formazione Gessoso Solfifera</a:t>
            </a:r>
            <a:endParaRPr sz="1600" dirty="0"/>
          </a:p>
          <a:p>
            <a:pPr marL="285750" marR="0" lvl="0" indent="-2984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xxxx</a:t>
            </a:r>
            <a:endParaRPr sz="1600" dirty="0"/>
          </a:p>
          <a:p>
            <a:pPr marL="285750" marR="0" lvl="0" indent="-2984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xxxx</a:t>
            </a:r>
            <a:endParaRPr sz="1600" dirty="0"/>
          </a:p>
        </p:txBody>
      </p:sp>
      <p:sp>
        <p:nvSpPr>
          <p:cNvPr id="141" name="Google Shape;141;p4"/>
          <p:cNvSpPr txBox="1"/>
          <p:nvPr/>
        </p:nvSpPr>
        <p:spPr>
          <a:xfrm>
            <a:off x="18173" y="40132"/>
            <a:ext cx="1174928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INQUADRAMENTO GEOLOGICO DELL’AREA DI STUDIO</a:t>
            </a:r>
            <a:endParaRPr sz="3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18175" y="769678"/>
            <a:ext cx="106017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Area di studio </a:t>
            </a:r>
            <a:r>
              <a:rPr lang="it-IT" sz="2200" b="1" dirty="0" err="1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xxxx</a:t>
            </a:r>
            <a:r>
              <a:rPr lang="it-IT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it-IT" sz="2200" b="1" dirty="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xxx</a:t>
            </a:r>
            <a:r>
              <a:rPr lang="it-IT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200" dirty="0"/>
          </a:p>
        </p:txBody>
      </p:sp>
      <p:sp>
        <p:nvSpPr>
          <p:cNvPr id="145" name="Google Shape;145;p4"/>
          <p:cNvSpPr txBox="1"/>
          <p:nvPr/>
        </p:nvSpPr>
        <p:spPr>
          <a:xfrm rot="306505">
            <a:off x="2442175" y="3719719"/>
            <a:ext cx="2641492" cy="831010"/>
          </a:xfrm>
          <a:prstGeom prst="rect">
            <a:avLst/>
          </a:prstGeom>
          <a:solidFill>
            <a:schemeClr val="lt1">
              <a:alpha val="7098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Non eccedere con il testo ma preferire elenchi puntati a frasi intere</a:t>
            </a:r>
            <a:endParaRPr dirty="0"/>
          </a:p>
        </p:txBody>
      </p:sp>
      <p:sp>
        <p:nvSpPr>
          <p:cNvPr id="146" name="Google Shape;146;p4"/>
          <p:cNvSpPr/>
          <p:nvPr/>
        </p:nvSpPr>
        <p:spPr>
          <a:xfrm rot="10443944">
            <a:off x="1437855" y="2114858"/>
            <a:ext cx="2263329" cy="1908965"/>
          </a:xfrm>
          <a:prstGeom prst="arc">
            <a:avLst>
              <a:gd name="adj1" fmla="val 16936898"/>
              <a:gd name="adj2" fmla="val 21442229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8F390A9-D6AA-E7F8-6094-272F34F5DF3D}"/>
              </a:ext>
            </a:extLst>
          </p:cNvPr>
          <p:cNvSpPr/>
          <p:nvPr/>
        </p:nvSpPr>
        <p:spPr>
          <a:xfrm>
            <a:off x="5671457" y="769678"/>
            <a:ext cx="6266544" cy="5451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/>
              <a:t>immagine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9873013B-E464-0153-9408-247E169497E6}"/>
              </a:ext>
            </a:extLst>
          </p:cNvPr>
          <p:cNvCxnSpPr>
            <a:cxnSpLocks/>
          </p:cNvCxnSpPr>
          <p:nvPr/>
        </p:nvCxnSpPr>
        <p:spPr>
          <a:xfrm flipH="1" flipV="1">
            <a:off x="3276405" y="1066800"/>
            <a:ext cx="642452" cy="2218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147;p4">
            <a:extLst>
              <a:ext uri="{FF2B5EF4-FFF2-40B4-BE49-F238E27FC236}">
                <a16:creationId xmlns:a16="http://schemas.microsoft.com/office/drawing/2014/main" id="{D79D9468-9E3D-9A2E-A815-F841AD1F242E}"/>
              </a:ext>
            </a:extLst>
          </p:cNvPr>
          <p:cNvSpPr txBox="1"/>
          <p:nvPr/>
        </p:nvSpPr>
        <p:spPr>
          <a:xfrm rot="306505">
            <a:off x="3939653" y="1248209"/>
            <a:ext cx="2641492" cy="584934"/>
          </a:xfrm>
          <a:prstGeom prst="rect">
            <a:avLst/>
          </a:prstGeom>
          <a:solidFill>
            <a:schemeClr val="lt1">
              <a:alpha val="7098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definire gli acronimi la prima volta che si utilizzano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4784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"/>
          <p:cNvSpPr txBox="1"/>
          <p:nvPr/>
        </p:nvSpPr>
        <p:spPr>
          <a:xfrm>
            <a:off x="67225" y="771755"/>
            <a:ext cx="106017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Presentare i dati ottenuti</a:t>
            </a:r>
            <a:endParaRPr sz="1900" dirty="0"/>
          </a:p>
        </p:txBody>
      </p:sp>
      <p:sp>
        <p:nvSpPr>
          <p:cNvPr id="178" name="Google Shape;178;p7"/>
          <p:cNvSpPr txBox="1"/>
          <p:nvPr/>
        </p:nvSpPr>
        <p:spPr>
          <a:xfrm>
            <a:off x="302234" y="2527442"/>
            <a:ext cx="455227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/>
              <a:t>Seguire le linee guida per la presentazione dei dati ottenuti</a:t>
            </a:r>
            <a:endParaRPr sz="2400" dirty="0"/>
          </a:p>
        </p:txBody>
      </p:sp>
      <p:sp>
        <p:nvSpPr>
          <p:cNvPr id="185" name="Google Shape;185;p7"/>
          <p:cNvSpPr txBox="1"/>
          <p:nvPr/>
        </p:nvSpPr>
        <p:spPr>
          <a:xfrm>
            <a:off x="18177" y="134716"/>
            <a:ext cx="5864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RISULTATI</a:t>
            </a:r>
            <a:endParaRPr sz="3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3D24E2F-D453-110B-FF2A-BE9D5211462C}"/>
              </a:ext>
            </a:extLst>
          </p:cNvPr>
          <p:cNvSpPr/>
          <p:nvPr/>
        </p:nvSpPr>
        <p:spPr>
          <a:xfrm>
            <a:off x="6988952" y="3450772"/>
            <a:ext cx="5050648" cy="3196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/>
              <a:t>eventuale immagine utile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21AE2E3-46A1-38D8-3E9C-2368826282CF}"/>
              </a:ext>
            </a:extLst>
          </p:cNvPr>
          <p:cNvSpPr/>
          <p:nvPr/>
        </p:nvSpPr>
        <p:spPr>
          <a:xfrm>
            <a:off x="6988952" y="87086"/>
            <a:ext cx="5050648" cy="3196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/>
              <a:t>eventuale immagine utile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"/>
          <p:cNvSpPr txBox="1"/>
          <p:nvPr/>
        </p:nvSpPr>
        <p:spPr>
          <a:xfrm>
            <a:off x="67225" y="771755"/>
            <a:ext cx="106017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Osservazioni microscopiche</a:t>
            </a:r>
            <a:endParaRPr sz="1900" dirty="0"/>
          </a:p>
        </p:txBody>
      </p:sp>
      <p:sp>
        <p:nvSpPr>
          <p:cNvPr id="185" name="Google Shape;185;p7"/>
          <p:cNvSpPr txBox="1"/>
          <p:nvPr/>
        </p:nvSpPr>
        <p:spPr>
          <a:xfrm>
            <a:off x="18177" y="134716"/>
            <a:ext cx="5864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RISULTATI</a:t>
            </a:r>
            <a:endParaRPr sz="3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" name="Google Shape;191;g1fbc8fba5eb_0_2">
            <a:extLst>
              <a:ext uri="{FF2B5EF4-FFF2-40B4-BE49-F238E27FC236}">
                <a16:creationId xmlns:a16="http://schemas.microsoft.com/office/drawing/2014/main" id="{07735016-102D-B7D4-28AD-36D9772D4CF8}"/>
              </a:ext>
            </a:extLst>
          </p:cNvPr>
          <p:cNvGrpSpPr/>
          <p:nvPr/>
        </p:nvGrpSpPr>
        <p:grpSpPr>
          <a:xfrm>
            <a:off x="6605583" y="45848"/>
            <a:ext cx="5293554" cy="3949525"/>
            <a:chOff x="387926" y="1032881"/>
            <a:chExt cx="5765142" cy="4331569"/>
          </a:xfrm>
        </p:grpSpPr>
        <p:pic>
          <p:nvPicPr>
            <p:cNvPr id="4" name="Google Shape;192;g1fbc8fba5eb_0_2">
              <a:extLst>
                <a:ext uri="{FF2B5EF4-FFF2-40B4-BE49-F238E27FC236}">
                  <a16:creationId xmlns:a16="http://schemas.microsoft.com/office/drawing/2014/main" id="{B7299217-63E0-7341-8AD8-FDF6C0E25F70}"/>
                </a:ext>
              </a:extLst>
            </p:cNvPr>
            <p:cNvPicPr preferRelativeResize="0"/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7926" y="1063050"/>
              <a:ext cx="5711299" cy="430140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" name="Google Shape;193;g1fbc8fba5eb_0_2">
              <a:extLst>
                <a:ext uri="{FF2B5EF4-FFF2-40B4-BE49-F238E27FC236}">
                  <a16:creationId xmlns:a16="http://schemas.microsoft.com/office/drawing/2014/main" id="{D47D5BBB-0A41-1A17-E881-196B94773FF6}"/>
                </a:ext>
              </a:extLst>
            </p:cNvPr>
            <p:cNvGrpSpPr/>
            <p:nvPr/>
          </p:nvGrpSpPr>
          <p:grpSpPr>
            <a:xfrm>
              <a:off x="387929" y="1032881"/>
              <a:ext cx="1386900" cy="438900"/>
              <a:chOff x="6663729" y="1545731"/>
              <a:chExt cx="1386900" cy="438900"/>
            </a:xfrm>
          </p:grpSpPr>
          <p:sp>
            <p:nvSpPr>
              <p:cNvPr id="10" name="Google Shape;194;g1fbc8fba5eb_0_2">
                <a:extLst>
                  <a:ext uri="{FF2B5EF4-FFF2-40B4-BE49-F238E27FC236}">
                    <a16:creationId xmlns:a16="http://schemas.microsoft.com/office/drawing/2014/main" id="{638A2FA7-A652-A5D8-C3FA-468CC574BE38}"/>
                  </a:ext>
                </a:extLst>
              </p:cNvPr>
              <p:cNvSpPr/>
              <p:nvPr/>
            </p:nvSpPr>
            <p:spPr>
              <a:xfrm>
                <a:off x="6703325" y="1615325"/>
                <a:ext cx="770400" cy="2997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95;g1fbc8fba5eb_0_2">
                <a:extLst>
                  <a:ext uri="{FF2B5EF4-FFF2-40B4-BE49-F238E27FC236}">
                    <a16:creationId xmlns:a16="http://schemas.microsoft.com/office/drawing/2014/main" id="{84B5660D-F862-0527-3423-A57C45144B98}"/>
                  </a:ext>
                </a:extLst>
              </p:cNvPr>
              <p:cNvSpPr txBox="1"/>
              <p:nvPr/>
            </p:nvSpPr>
            <p:spPr>
              <a:xfrm>
                <a:off x="6663729" y="1545731"/>
                <a:ext cx="1386900" cy="43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/>
                  <a:t>OM-RL</a:t>
                </a:r>
                <a:endParaRPr/>
              </a:p>
            </p:txBody>
          </p:sp>
        </p:grpSp>
        <p:sp>
          <p:nvSpPr>
            <p:cNvPr id="7" name="Google Shape;196;g1fbc8fba5eb_0_2">
              <a:extLst>
                <a:ext uri="{FF2B5EF4-FFF2-40B4-BE49-F238E27FC236}">
                  <a16:creationId xmlns:a16="http://schemas.microsoft.com/office/drawing/2014/main" id="{5E34D778-4311-82A1-1A50-1F68386EF026}"/>
                </a:ext>
              </a:extLst>
            </p:cNvPr>
            <p:cNvSpPr/>
            <p:nvPr/>
          </p:nvSpPr>
          <p:spPr>
            <a:xfrm>
              <a:off x="5082600" y="5146025"/>
              <a:ext cx="273600" cy="1116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97;g1fbc8fba5eb_0_2">
              <a:extLst>
                <a:ext uri="{FF2B5EF4-FFF2-40B4-BE49-F238E27FC236}">
                  <a16:creationId xmlns:a16="http://schemas.microsoft.com/office/drawing/2014/main" id="{F4875F90-3095-D362-9448-2CC030415E7A}"/>
                </a:ext>
              </a:extLst>
            </p:cNvPr>
            <p:cNvSpPr txBox="1"/>
            <p:nvPr/>
          </p:nvSpPr>
          <p:spPr>
            <a:xfrm>
              <a:off x="4977368" y="4825315"/>
              <a:ext cx="1175700" cy="32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300">
                  <a:solidFill>
                    <a:schemeClr val="dk1"/>
                  </a:solidFill>
                </a:rPr>
                <a:t>500 μm</a:t>
              </a:r>
              <a:endParaRPr sz="1300">
                <a:solidFill>
                  <a:schemeClr val="dk1"/>
                </a:solidFill>
              </a:endParaRPr>
            </a:p>
          </p:txBody>
        </p:sp>
        <p:sp>
          <p:nvSpPr>
            <p:cNvPr id="9" name="Google Shape;198;g1fbc8fba5eb_0_2">
              <a:extLst>
                <a:ext uri="{FF2B5EF4-FFF2-40B4-BE49-F238E27FC236}">
                  <a16:creationId xmlns:a16="http://schemas.microsoft.com/office/drawing/2014/main" id="{F1ACC08A-8835-27CA-5523-506A82A3B7E2}"/>
                </a:ext>
              </a:extLst>
            </p:cNvPr>
            <p:cNvSpPr/>
            <p:nvPr/>
          </p:nvSpPr>
          <p:spPr>
            <a:xfrm>
              <a:off x="5356200" y="5146025"/>
              <a:ext cx="273600" cy="111600"/>
            </a:xfrm>
            <a:prstGeom prst="rect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" name="Google Shape;225;g1fbc8fba5eb_0_2">
            <a:extLst>
              <a:ext uri="{FF2B5EF4-FFF2-40B4-BE49-F238E27FC236}">
                <a16:creationId xmlns:a16="http://schemas.microsoft.com/office/drawing/2014/main" id="{4C6C5B47-2430-D420-93D4-F4D1B0BAF7EE}"/>
              </a:ext>
            </a:extLst>
          </p:cNvPr>
          <p:cNvSpPr txBox="1"/>
          <p:nvPr/>
        </p:nvSpPr>
        <p:spPr>
          <a:xfrm>
            <a:off x="6605584" y="3951294"/>
            <a:ext cx="522691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 err="1"/>
              <a:t>Sphalerite</a:t>
            </a:r>
            <a:r>
              <a:rPr lang="it-IT" dirty="0"/>
              <a:t> (</a:t>
            </a:r>
            <a:r>
              <a:rPr lang="it-IT" dirty="0" err="1"/>
              <a:t>Sph</a:t>
            </a:r>
            <a:r>
              <a:rPr lang="it-IT" dirty="0"/>
              <a:t>) e </a:t>
            </a:r>
            <a:r>
              <a:rPr lang="it-IT" dirty="0" err="1"/>
              <a:t>chalcopyrite</a:t>
            </a:r>
            <a:r>
              <a:rPr lang="it-IT" dirty="0"/>
              <a:t> (</a:t>
            </a:r>
            <a:r>
              <a:rPr lang="it-IT" dirty="0" err="1"/>
              <a:t>Cpy</a:t>
            </a:r>
            <a:r>
              <a:rPr lang="it-IT" dirty="0"/>
              <a:t>) associate in vena (luce Riflessa, RL) </a:t>
            </a:r>
            <a:endParaRPr dirty="0"/>
          </a:p>
        </p:txBody>
      </p:sp>
      <p:sp>
        <p:nvSpPr>
          <p:cNvPr id="19" name="Google Shape;220;g1fbc8fba5eb_0_2">
            <a:extLst>
              <a:ext uri="{FF2B5EF4-FFF2-40B4-BE49-F238E27FC236}">
                <a16:creationId xmlns:a16="http://schemas.microsoft.com/office/drawing/2014/main" id="{89F127B7-3C60-4F9E-C2E5-48F94CE096E8}"/>
              </a:ext>
            </a:extLst>
          </p:cNvPr>
          <p:cNvSpPr txBox="1"/>
          <p:nvPr/>
        </p:nvSpPr>
        <p:spPr>
          <a:xfrm>
            <a:off x="4138015" y="6348617"/>
            <a:ext cx="6778218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 err="1"/>
              <a:t>Goethite</a:t>
            </a:r>
            <a:r>
              <a:rPr lang="it-IT" dirty="0"/>
              <a:t> (Goe) e quarzo (</a:t>
            </a:r>
            <a:r>
              <a:rPr lang="it-IT" dirty="0" err="1"/>
              <a:t>Qz</a:t>
            </a:r>
            <a:r>
              <a:rPr lang="it-IT" dirty="0"/>
              <a:t>).  Osservazione con polarizzatore (Nicol Paralleli, </a:t>
            </a:r>
            <a:r>
              <a:rPr lang="it-IT" dirty="0" err="1"/>
              <a:t>N</a:t>
            </a:r>
            <a:r>
              <a:rPr lang="it-IT" dirty="0"/>
              <a:t>//); </a:t>
            </a:r>
            <a:endParaRPr dirty="0"/>
          </a:p>
        </p:txBody>
      </p:sp>
      <p:pic>
        <p:nvPicPr>
          <p:cNvPr id="22" name="Google Shape;203;g1fbc8fba5eb_0_2">
            <a:extLst>
              <a:ext uri="{FF2B5EF4-FFF2-40B4-BE49-F238E27FC236}">
                <a16:creationId xmlns:a16="http://schemas.microsoft.com/office/drawing/2014/main" id="{C130745B-A5F2-BD58-A651-1C676EFFAAA3}"/>
              </a:ext>
            </a:extLst>
          </p:cNvPr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63" y="3631247"/>
            <a:ext cx="3820272" cy="309203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05;g1fbc8fba5eb_0_2">
            <a:extLst>
              <a:ext uri="{FF2B5EF4-FFF2-40B4-BE49-F238E27FC236}">
                <a16:creationId xmlns:a16="http://schemas.microsoft.com/office/drawing/2014/main" id="{025FC675-BDE7-B109-34FD-6D5FDA50BAB1}"/>
              </a:ext>
            </a:extLst>
          </p:cNvPr>
          <p:cNvSpPr/>
          <p:nvPr/>
        </p:nvSpPr>
        <p:spPr>
          <a:xfrm>
            <a:off x="352774" y="3678740"/>
            <a:ext cx="758271" cy="27833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207;g1fbc8fba5eb_0_2">
            <a:extLst>
              <a:ext uri="{FF2B5EF4-FFF2-40B4-BE49-F238E27FC236}">
                <a16:creationId xmlns:a16="http://schemas.microsoft.com/office/drawing/2014/main" id="{8AD01709-E9A3-0F7C-8006-86B3AAA52940}"/>
              </a:ext>
            </a:extLst>
          </p:cNvPr>
          <p:cNvGrpSpPr/>
          <p:nvPr/>
        </p:nvGrpSpPr>
        <p:grpSpPr>
          <a:xfrm>
            <a:off x="3344613" y="6277797"/>
            <a:ext cx="1085342" cy="389496"/>
            <a:chOff x="4996136" y="4838225"/>
            <a:chExt cx="1241100" cy="419399"/>
          </a:xfrm>
        </p:grpSpPr>
        <p:sp>
          <p:nvSpPr>
            <p:cNvPr id="27" name="Google Shape;208;g1fbc8fba5eb_0_2">
              <a:extLst>
                <a:ext uri="{FF2B5EF4-FFF2-40B4-BE49-F238E27FC236}">
                  <a16:creationId xmlns:a16="http://schemas.microsoft.com/office/drawing/2014/main" id="{30FDBC28-B135-3A64-D012-0C5F33A3E9FD}"/>
                </a:ext>
              </a:extLst>
            </p:cNvPr>
            <p:cNvSpPr/>
            <p:nvPr/>
          </p:nvSpPr>
          <p:spPr>
            <a:xfrm>
              <a:off x="5082600" y="5146025"/>
              <a:ext cx="273600" cy="111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09;g1fbc8fba5eb_0_2">
              <a:extLst>
                <a:ext uri="{FF2B5EF4-FFF2-40B4-BE49-F238E27FC236}">
                  <a16:creationId xmlns:a16="http://schemas.microsoft.com/office/drawing/2014/main" id="{096A9C1C-C08F-BD85-44B7-26DECEA094E3}"/>
                </a:ext>
              </a:extLst>
            </p:cNvPr>
            <p:cNvSpPr txBox="1"/>
            <p:nvPr/>
          </p:nvSpPr>
          <p:spPr>
            <a:xfrm>
              <a:off x="4996136" y="4838225"/>
              <a:ext cx="1241100" cy="31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300" dirty="0">
                  <a:solidFill>
                    <a:schemeClr val="lt1"/>
                  </a:solidFill>
                </a:rPr>
                <a:t>500 </a:t>
              </a:r>
              <a:r>
                <a:rPr lang="it-IT" sz="1300" dirty="0" err="1">
                  <a:solidFill>
                    <a:schemeClr val="lt1"/>
                  </a:solidFill>
                </a:rPr>
                <a:t>μm</a:t>
              </a:r>
              <a:endParaRPr sz="1300" dirty="0">
                <a:solidFill>
                  <a:schemeClr val="lt1"/>
                </a:solidFill>
              </a:endParaRPr>
            </a:p>
          </p:txBody>
        </p:sp>
        <p:sp>
          <p:nvSpPr>
            <p:cNvPr id="29" name="Google Shape;210;g1fbc8fba5eb_0_2">
              <a:extLst>
                <a:ext uri="{FF2B5EF4-FFF2-40B4-BE49-F238E27FC236}">
                  <a16:creationId xmlns:a16="http://schemas.microsoft.com/office/drawing/2014/main" id="{E984FE69-9E83-91E5-C94F-975777E77AA4}"/>
                </a:ext>
              </a:extLst>
            </p:cNvPr>
            <p:cNvSpPr/>
            <p:nvPr/>
          </p:nvSpPr>
          <p:spPr>
            <a:xfrm>
              <a:off x="5356200" y="5146025"/>
              <a:ext cx="273600" cy="111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221;g1fbc8fba5eb_0_2">
            <a:extLst>
              <a:ext uri="{FF2B5EF4-FFF2-40B4-BE49-F238E27FC236}">
                <a16:creationId xmlns:a16="http://schemas.microsoft.com/office/drawing/2014/main" id="{111AAF4F-940C-21A8-B7E7-7988FE80F42C}"/>
              </a:ext>
            </a:extLst>
          </p:cNvPr>
          <p:cNvSpPr txBox="1"/>
          <p:nvPr/>
        </p:nvSpPr>
        <p:spPr>
          <a:xfrm>
            <a:off x="1356153" y="4128797"/>
            <a:ext cx="58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</a:rPr>
              <a:t>Qz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1" name="Google Shape;222;g1fbc8fba5eb_0_2">
            <a:extLst>
              <a:ext uri="{FF2B5EF4-FFF2-40B4-BE49-F238E27FC236}">
                <a16:creationId xmlns:a16="http://schemas.microsoft.com/office/drawing/2014/main" id="{9327C147-9F9F-F614-D145-9C1BF07CA8B3}"/>
              </a:ext>
            </a:extLst>
          </p:cNvPr>
          <p:cNvSpPr txBox="1"/>
          <p:nvPr/>
        </p:nvSpPr>
        <p:spPr>
          <a:xfrm>
            <a:off x="1766475" y="5203862"/>
            <a:ext cx="58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rgbClr val="FFFF00"/>
                </a:solidFill>
              </a:rPr>
              <a:t>Goe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32" name="Google Shape;206;g1fbc8fba5eb_0_2">
            <a:extLst>
              <a:ext uri="{FF2B5EF4-FFF2-40B4-BE49-F238E27FC236}">
                <a16:creationId xmlns:a16="http://schemas.microsoft.com/office/drawing/2014/main" id="{3C9AF917-2DBF-E34F-BE4C-E328483801AB}"/>
              </a:ext>
            </a:extLst>
          </p:cNvPr>
          <p:cNvSpPr txBox="1"/>
          <p:nvPr/>
        </p:nvSpPr>
        <p:spPr>
          <a:xfrm>
            <a:off x="359507" y="3639781"/>
            <a:ext cx="1406967" cy="400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OM-N//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0713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8"/>
          <p:cNvGrpSpPr/>
          <p:nvPr/>
        </p:nvGrpSpPr>
        <p:grpSpPr>
          <a:xfrm>
            <a:off x="342105" y="2659265"/>
            <a:ext cx="6174998" cy="2872259"/>
            <a:chOff x="4093329" y="3046546"/>
            <a:chExt cx="7852235" cy="2941984"/>
          </a:xfrm>
        </p:grpSpPr>
        <p:pic>
          <p:nvPicPr>
            <p:cNvPr id="235" name="Google Shape;235;p8" descr="Immagine che contiene testo&#10;&#10;Descrizione generata automa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3329" y="3046546"/>
              <a:ext cx="3943075" cy="29419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8" descr="Immagine che contiene fungo, esterni, bianco, mucchio&#10;&#10;Descrizione generata automaticamente"/>
            <p:cNvPicPr preferRelativeResize="0"/>
            <p:nvPr/>
          </p:nvPicPr>
          <p:blipFill rotWithShape="1">
            <a:blip r:embed="rId4">
              <a:alphaModFix/>
            </a:blip>
            <a:srcRect l="15957" t="11720" r="14894" b="22767"/>
            <a:stretch/>
          </p:blipFill>
          <p:spPr>
            <a:xfrm>
              <a:off x="8023152" y="3046546"/>
              <a:ext cx="3922412" cy="294198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37" name="Google Shape;237;p8"/>
            <p:cNvCxnSpPr/>
            <p:nvPr/>
          </p:nvCxnSpPr>
          <p:spPr>
            <a:xfrm>
              <a:off x="8036404" y="3046546"/>
              <a:ext cx="0" cy="2941983"/>
            </a:xfrm>
            <a:prstGeom prst="straightConnector1">
              <a:avLst/>
            </a:prstGeom>
            <a:noFill/>
            <a:ln w="635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38" name="Google Shape;238;p8"/>
          <p:cNvSpPr txBox="1"/>
          <p:nvPr/>
        </p:nvSpPr>
        <p:spPr>
          <a:xfrm>
            <a:off x="0" y="5455725"/>
            <a:ext cx="68592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descrizione delle immagini (</a:t>
            </a:r>
            <a:r>
              <a:rPr lang="it-IT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Thalassionema</a:t>
            </a:r>
            <a:r>
              <a:rPr lang="it-IT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nitzschioides</a:t>
            </a:r>
            <a:r>
              <a:rPr lang="it-IT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si osserva, </a:t>
            </a:r>
            <a:r>
              <a:rPr lang="it-IT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xxxxxxx</a:t>
            </a:r>
            <a:r>
              <a:rPr lang="it-IT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8"/>
          <p:cNvSpPr txBox="1"/>
          <p:nvPr/>
        </p:nvSpPr>
        <p:spPr>
          <a:xfrm>
            <a:off x="18174" y="763581"/>
            <a:ext cx="10601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Località 1xxx</a:t>
            </a:r>
            <a:endParaRPr sz="2400" dirty="0"/>
          </a:p>
        </p:txBody>
      </p:sp>
      <p:sp>
        <p:nvSpPr>
          <p:cNvPr id="244" name="Google Shape;244;p8"/>
          <p:cNvSpPr/>
          <p:nvPr/>
        </p:nvSpPr>
        <p:spPr>
          <a:xfrm>
            <a:off x="2841984" y="3151523"/>
            <a:ext cx="509044" cy="5575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8"/>
          <p:cNvSpPr txBox="1"/>
          <p:nvPr/>
        </p:nvSpPr>
        <p:spPr>
          <a:xfrm>
            <a:off x="2625146" y="3275111"/>
            <a:ext cx="819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100 μm</a:t>
            </a:r>
            <a:endParaRPr/>
          </a:p>
        </p:txBody>
      </p:sp>
      <p:sp>
        <p:nvSpPr>
          <p:cNvPr id="246" name="Google Shape;246;p8"/>
          <p:cNvSpPr/>
          <p:nvPr/>
        </p:nvSpPr>
        <p:spPr>
          <a:xfrm>
            <a:off x="8768509" y="265804"/>
            <a:ext cx="999745" cy="13365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8"/>
          <p:cNvSpPr txBox="1"/>
          <p:nvPr/>
        </p:nvSpPr>
        <p:spPr>
          <a:xfrm>
            <a:off x="8837812" y="407837"/>
            <a:ext cx="819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500 μm</a:t>
            </a:r>
            <a:endParaRPr/>
          </a:p>
        </p:txBody>
      </p:sp>
      <p:sp>
        <p:nvSpPr>
          <p:cNvPr id="248" name="Google Shape;248;p8"/>
          <p:cNvSpPr txBox="1"/>
          <p:nvPr/>
        </p:nvSpPr>
        <p:spPr>
          <a:xfrm rot="730843">
            <a:off x="7749661" y="5376904"/>
            <a:ext cx="3952687" cy="1200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Seguire le regole della nomenclatura tassonomica per eventuali specie fossili (genere con iniziale maiuscola, specie in minuscolo, tutti in corsivo)</a:t>
            </a:r>
            <a:endParaRPr/>
          </a:p>
        </p:txBody>
      </p:sp>
      <p:sp>
        <p:nvSpPr>
          <p:cNvPr id="249" name="Google Shape;249;p8"/>
          <p:cNvSpPr/>
          <p:nvPr/>
        </p:nvSpPr>
        <p:spPr>
          <a:xfrm rot="4336986">
            <a:off x="6008358" y="4242187"/>
            <a:ext cx="2263451" cy="2352918"/>
          </a:xfrm>
          <a:prstGeom prst="arc">
            <a:avLst>
              <a:gd name="adj1" fmla="val 19465305"/>
              <a:gd name="adj2" fmla="val 5246136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8"/>
          <p:cNvSpPr txBox="1"/>
          <p:nvPr/>
        </p:nvSpPr>
        <p:spPr>
          <a:xfrm rot="239">
            <a:off x="3442145" y="1860154"/>
            <a:ext cx="4316100" cy="6465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Non eccedere con il numero di immagini per slide. Si consiglia un numero da 2 a 3</a:t>
            </a:r>
            <a:endParaRPr/>
          </a:p>
        </p:txBody>
      </p:sp>
      <p:sp>
        <p:nvSpPr>
          <p:cNvPr id="2" name="Google Shape;185;p7">
            <a:extLst>
              <a:ext uri="{FF2B5EF4-FFF2-40B4-BE49-F238E27FC236}">
                <a16:creationId xmlns:a16="http://schemas.microsoft.com/office/drawing/2014/main" id="{48F12B55-B90B-9D16-82A3-C4FD5BCAB92B}"/>
              </a:ext>
            </a:extLst>
          </p:cNvPr>
          <p:cNvSpPr txBox="1"/>
          <p:nvPr/>
        </p:nvSpPr>
        <p:spPr>
          <a:xfrm>
            <a:off x="18177" y="134716"/>
            <a:ext cx="5864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RISULTATI</a:t>
            </a:r>
            <a:endParaRPr sz="3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"/>
          <p:cNvSpPr txBox="1"/>
          <p:nvPr/>
        </p:nvSpPr>
        <p:spPr>
          <a:xfrm>
            <a:off x="67225" y="771755"/>
            <a:ext cx="468997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Presentare i dati ottenuti - grafici</a:t>
            </a:r>
            <a:endParaRPr sz="1900" dirty="0"/>
          </a:p>
        </p:txBody>
      </p:sp>
      <p:sp>
        <p:nvSpPr>
          <p:cNvPr id="178" name="Google Shape;178;p7"/>
          <p:cNvSpPr txBox="1"/>
          <p:nvPr/>
        </p:nvSpPr>
        <p:spPr>
          <a:xfrm>
            <a:off x="0" y="3094601"/>
            <a:ext cx="455227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/>
              <a:t>Seguire le linee guida per i grafici</a:t>
            </a:r>
            <a:endParaRPr sz="2400" dirty="0"/>
          </a:p>
        </p:txBody>
      </p:sp>
      <p:sp>
        <p:nvSpPr>
          <p:cNvPr id="185" name="Google Shape;185;p7"/>
          <p:cNvSpPr txBox="1"/>
          <p:nvPr/>
        </p:nvSpPr>
        <p:spPr>
          <a:xfrm>
            <a:off x="18177" y="134716"/>
            <a:ext cx="5864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RISULTATI</a:t>
            </a:r>
            <a:endParaRPr sz="3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82F0C1E4-FAE7-36D5-73BD-FEA6F08413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6361928"/>
              </p:ext>
            </p:extLst>
          </p:nvPr>
        </p:nvGraphicFramePr>
        <p:xfrm>
          <a:off x="5034988" y="411766"/>
          <a:ext cx="6258930" cy="383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Google Shape;225;g1fbc8fba5eb_0_2">
            <a:extLst>
              <a:ext uri="{FF2B5EF4-FFF2-40B4-BE49-F238E27FC236}">
                <a16:creationId xmlns:a16="http://schemas.microsoft.com/office/drawing/2014/main" id="{3F281AE7-3C6B-6A2A-C608-D62A890D8F36}"/>
              </a:ext>
            </a:extLst>
          </p:cNvPr>
          <p:cNvSpPr txBox="1"/>
          <p:nvPr/>
        </p:nvSpPr>
        <p:spPr>
          <a:xfrm>
            <a:off x="5335929" y="3951294"/>
            <a:ext cx="6496565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Didascalia del grafico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4932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496</Words>
  <Application>Microsoft Office PowerPoint</Application>
  <PresentationFormat>Widescreen</PresentationFormat>
  <Paragraphs>98</Paragraphs>
  <Slides>13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Nicolò Zanellato</dc:creator>
  <cp:lastModifiedBy>Rossana</cp:lastModifiedBy>
  <cp:revision>20</cp:revision>
  <dcterms:created xsi:type="dcterms:W3CDTF">2021-11-18T11:34:40Z</dcterms:created>
  <dcterms:modified xsi:type="dcterms:W3CDTF">2023-12-19T15:36:10Z</dcterms:modified>
</cp:coreProperties>
</file>